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4"/>
  </p:sldMasterIdLst>
  <p:notesMasterIdLst>
    <p:notesMasterId r:id="rId35"/>
  </p:notesMasterIdLst>
  <p:handoutMasterIdLst>
    <p:handoutMasterId r:id="rId36"/>
  </p:handoutMasterIdLst>
  <p:sldIdLst>
    <p:sldId id="257" r:id="rId5"/>
    <p:sldId id="258" r:id="rId6"/>
    <p:sldId id="259" r:id="rId7"/>
    <p:sldId id="260" r:id="rId8"/>
    <p:sldId id="261" r:id="rId9"/>
    <p:sldId id="262" r:id="rId10"/>
    <p:sldId id="263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498" y="6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9" d="100"/>
          <a:sy n="79" d="100"/>
        </p:scale>
        <p:origin x="3198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57B527-9545-4A18-82C6-985C2D673EE0}" type="datetimeFigureOut">
              <a:rPr lang="en-US" smtClean="0"/>
              <a:t>11/22/2017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6BD15E-A83F-499B-AE2F-72149146BF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3393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82A402-9AEC-46CD-BFFB-8C45353B9417}" type="datetimeFigureOut">
              <a:rPr lang="en-US" smtClean="0"/>
              <a:t>11/22/2017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D6FFF6-EFF5-46FA-B62C-F141E1274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6670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D6FFF6-EFF5-46FA-B62C-F141E1274D5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2295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910080" y="1179705"/>
            <a:ext cx="9875520" cy="1472184"/>
          </a:xfrm>
          <a:prstGeom prst="rect">
            <a:avLst/>
          </a:prstGeom>
        </p:spPr>
        <p:txBody>
          <a:bodyPr anchor="b"/>
          <a:lstStyle>
            <a:lvl1pPr algn="ctr">
              <a:defRPr/>
            </a:lvl1pPr>
            <a:extLst/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910080" y="2669871"/>
            <a:ext cx="9875520" cy="1752600"/>
          </a:xfrm>
          <a:prstGeom prst="rect">
            <a:avLst/>
          </a:prstGeom>
        </p:spPr>
        <p:txBody>
          <a:bodyPr tIns="0"/>
          <a:lstStyle>
            <a:lvl1pPr marL="27432" indent="0" algn="ctr">
              <a:buNone/>
              <a:defRPr sz="2600" b="1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/>
          <a:lstStyle/>
          <a:p>
            <a:fld id="{22ED8DFF-AC58-4CE1-95FC-5B760807040E}" type="datetime1">
              <a:rPr lang="en-US" smtClean="0"/>
              <a:t>11/22/2017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</p:spPr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726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4144" y="274638"/>
            <a:ext cx="9997440" cy="1143000"/>
          </a:xfrm>
          <a:prstGeom prst="rect">
            <a:avLst/>
          </a:prstGeo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14144" y="1447800"/>
            <a:ext cx="9997440" cy="4800600"/>
          </a:xfrm>
          <a:prstGeom prst="rect">
            <a:avLst/>
          </a:prstGeom>
        </p:spPr>
        <p:txBody>
          <a:bodyPr vert="eaVert"/>
          <a:lstStyle/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/>
          <a:lstStyle/>
          <a:p>
            <a:fld id="{AA3D4F3E-03CF-4020-A455-976DE93B6CFF}" type="datetime1">
              <a:rPr lang="en-US" smtClean="0"/>
              <a:t>11/22/2017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</p:spPr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97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4000" y="274640"/>
            <a:ext cx="2438400" cy="5851525"/>
          </a:xfrm>
          <a:prstGeom prst="rect">
            <a:avLst/>
          </a:prstGeo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274641"/>
            <a:ext cx="7416800" cy="5851525"/>
          </a:xfrm>
          <a:prstGeom prst="rect">
            <a:avLst/>
          </a:prstGeom>
        </p:spPr>
        <p:txBody>
          <a:bodyPr vert="eaVert"/>
          <a:lstStyle/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/>
          <a:lstStyle/>
          <a:p>
            <a:fld id="{3AB81425-5192-475F-8F5F-48429B4F668B}" type="datetime1">
              <a:rPr lang="en-US" smtClean="0"/>
              <a:t>11/22/2017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</p:spPr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350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4144" y="274638"/>
            <a:ext cx="9997440" cy="1143000"/>
          </a:xfrm>
          <a:prstGeom prst="rect">
            <a:avLst/>
          </a:prstGeo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14144" y="1447800"/>
            <a:ext cx="9997440" cy="4800600"/>
          </a:xfrm>
          <a:prstGeom prst="rect">
            <a:avLst/>
          </a:prstGeom>
        </p:spPr>
        <p:txBody>
          <a:bodyPr/>
          <a:lstStyle/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/>
          <a:lstStyle/>
          <a:p>
            <a:fld id="{C83E6289-67AB-48EA-B8F2-7F8C3C839FC8}" type="datetime1">
              <a:rPr lang="en-US" smtClean="0"/>
              <a:t>11/22/2017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</p:spPr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988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0" orient="horz" pos="2160" userDrawn="1">
          <p15:clr>
            <a:srgbClr val="FBAE40"/>
          </p15:clr>
        </p15:guide>
        <p15:guide id="1" pos="3840" userDrawn="1">
          <p15:clr>
            <a:srgbClr val="FBAE40"/>
          </p15:clr>
        </p15:guide>
        <p15:guide id="2" pos="98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2600325"/>
            <a:ext cx="8534400" cy="2286000"/>
          </a:xfrm>
          <a:prstGeom prst="rect">
            <a:avLst/>
          </a:prstGeo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800" y="1066800"/>
            <a:ext cx="8534400" cy="1509712"/>
          </a:xfrm>
          <a:prstGeom prst="rect">
            <a:avLst/>
          </a:prstGeo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/>
          <a:lstStyle/>
          <a:p>
            <a:fld id="{CD27007B-A0CB-4CB0-A72F-D015643D8A50}" type="datetime1">
              <a:rPr lang="en-US" smtClean="0"/>
              <a:t>11/22/2017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</p:spPr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158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0" orient="horz" pos="2160" userDrawn="1">
          <p15:clr>
            <a:srgbClr val="FBAE40"/>
          </p15:clr>
        </p15:guide>
        <p15:guide id="1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  <a:prstGeom prst="rect">
            <a:avLst/>
          </a:prstGeo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14144" y="1524000"/>
            <a:ext cx="4876800" cy="466344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34784" y="1524000"/>
            <a:ext cx="4876800" cy="466344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/>
          <a:lstStyle/>
          <a:p>
            <a:fld id="{7AF78760-02B0-4343-9B36-9B01060F90A6}" type="datetime1">
              <a:rPr lang="en-US" smtClean="0"/>
              <a:t>11/22/2017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</p:spPr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451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160336"/>
            <a:ext cx="10972800" cy="1143000"/>
          </a:xfrm>
          <a:prstGeom prst="rect">
            <a:avLst/>
          </a:prstGeo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28278"/>
            <a:ext cx="5364480" cy="640080"/>
          </a:xfrm>
          <a:prstGeom prst="rect">
            <a:avLst/>
          </a:prstGeom>
          <a:noFill/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1">
                <a:solidFill>
                  <a:schemeClr val="accent1">
                    <a:lumMod val="50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969336"/>
            <a:ext cx="5364480" cy="4114800"/>
          </a:xfrm>
          <a:prstGeom prst="rect">
            <a:avLst/>
          </a:prstGeo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217920" y="328278"/>
            <a:ext cx="5364480" cy="640080"/>
          </a:xfrm>
          <a:prstGeom prst="rect">
            <a:avLst/>
          </a:prstGeom>
          <a:noFill/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1">
                <a:solidFill>
                  <a:schemeClr val="accent1">
                    <a:lumMod val="50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969336"/>
            <a:ext cx="5364480" cy="4114800"/>
          </a:xfrm>
          <a:prstGeom prst="rect">
            <a:avLst/>
          </a:prstGeo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/>
          <a:lstStyle/>
          <a:p>
            <a:fld id="{D6103C8C-96CC-4988-9A76-A97C68B37C96}" type="datetime1">
              <a:rPr lang="en-US" smtClean="0"/>
              <a:t>11/22/2017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</p:spPr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931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0" orient="horz" pos="2160" userDrawn="1">
          <p15:clr>
            <a:srgbClr val="FBAE40"/>
          </p15:clr>
        </p15:guide>
        <p15:guide id="1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  <a:prstGeom prst="rect">
            <a:avLst/>
          </a:prstGeom>
        </p:spPr>
        <p:txBody>
          <a:bodyPr anchor="ctr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/>
          <a:lstStyle/>
          <a:p>
            <a:fld id="{19A6AA83-E69F-4B8F-8330-2B08940C21DF}" type="datetime1">
              <a:rPr lang="en-US" smtClean="0"/>
              <a:t>11/22/2017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</p:spPr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658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/>
          <a:lstStyle/>
          <a:p>
            <a:fld id="{0C32B54B-DAC7-463C-B2D9-3A5324E66E07}" type="datetime1">
              <a:rPr lang="en-US" smtClean="0"/>
              <a:t>11/22/2017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</p:spPr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977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16778"/>
            <a:ext cx="5080000" cy="1162050"/>
          </a:xfrm>
          <a:prstGeom prst="rect">
            <a:avLst/>
          </a:prstGeo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406964"/>
            <a:ext cx="5080000" cy="698500"/>
          </a:xfrm>
          <a:prstGeom prst="rect">
            <a:avLst/>
          </a:prstGeo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09600" y="2133601"/>
            <a:ext cx="10871200" cy="399256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/>
          <a:lstStyle/>
          <a:p>
            <a:fld id="{FABC3EB9-8141-418F-8EFF-9A68D158E203}" type="datetime1">
              <a:rPr lang="en-US" smtClean="0"/>
              <a:t>11/22/2017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</p:spPr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546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49195" y="1066800"/>
            <a:ext cx="3657600" cy="19812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Rectangle 7"/>
          <p:cNvSpPr/>
          <p:nvPr/>
        </p:nvSpPr>
        <p:spPr>
          <a:xfrm>
            <a:off x="1016000" y="1066800"/>
            <a:ext cx="6096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1117600" y="1143004"/>
            <a:ext cx="58928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marL="0" indent="0" algn="l" eaLnBrk="1" latinLnBrk="0" hangingPunct="1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9" name="Rectangle 1"/>
          <p:cNvSpPr/>
          <p:nvPr/>
        </p:nvSpPr>
        <p:spPr>
          <a:xfrm rot="19468671">
            <a:off x="528967" y="954341"/>
            <a:ext cx="9144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0" name="Rectangle 2"/>
          <p:cNvSpPr/>
          <p:nvPr/>
        </p:nvSpPr>
        <p:spPr>
          <a:xfrm rot="2103354" flipH="1">
            <a:off x="6671556" y="936786"/>
            <a:ext cx="865632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7600" y="4800600"/>
            <a:ext cx="5892800" cy="762000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/>
          <a:lstStyle/>
          <a:p>
            <a:fld id="{EE203F9F-5B53-4206-BA20-257056A7933C}" type="datetime1">
              <a:rPr lang="en-US" smtClean="0"/>
              <a:t>11/22/2017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</p:spPr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752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7148" y="-54"/>
            <a:ext cx="12188952" cy="6858054"/>
            <a:chOff x="7148" y="-54"/>
            <a:chExt cx="12188952" cy="6858054"/>
          </a:xfrm>
        </p:grpSpPr>
        <p:sp>
          <p:nvSpPr>
            <p:cNvPr id="4" name="Rectangle 3"/>
            <p:cNvSpPr/>
            <p:nvPr/>
          </p:nvSpPr>
          <p:spPr>
            <a:xfrm>
              <a:off x="7148" y="0"/>
              <a:ext cx="12188952" cy="685800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 bwMode="invGray">
            <a:xfrm>
              <a:off x="1473566" y="-54"/>
              <a:ext cx="96070" cy="6858054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 w="25400" cap="rnd" cmpd="sng" algn="ctr">
              <a:noFill/>
              <a:prstDash val="solid"/>
            </a:ln>
            <a:effectLst>
              <a:outerShdw blurRad="38550" dist="38000" dir="10800000" algn="tl" rotWithShape="0">
                <a:schemeClr val="bg2">
                  <a:shade val="20000"/>
                  <a:satMod val="110000"/>
                  <a:alpha val="25000"/>
                </a:schemeClr>
              </a:outerShdw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latinLnBrk="0" hangingPunct="1"/>
              <a:endParaRPr kumimoji="0" lang="en-US" sz="1800"/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48" y="0"/>
              <a:ext cx="1495425" cy="6858000"/>
            </a:xfrm>
            <a:prstGeom prst="rect">
              <a:avLst/>
            </a:prstGeom>
          </p:spPr>
        </p:pic>
      </p:grpSp>
      <p:sp>
        <p:nvSpPr>
          <p:cNvPr id="16" name="Title Placeholder 4"/>
          <p:cNvSpPr>
            <a:spLocks noGrp="1"/>
          </p:cNvSpPr>
          <p:nvPr>
            <p:ph type="title"/>
          </p:nvPr>
        </p:nvSpPr>
        <p:spPr>
          <a:xfrm>
            <a:off x="1914144" y="274638"/>
            <a:ext cx="999744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17" name="Text Placeholder 8"/>
          <p:cNvSpPr>
            <a:spLocks noGrp="1"/>
          </p:cNvSpPr>
          <p:nvPr>
            <p:ph type="body" idx="1"/>
          </p:nvPr>
        </p:nvSpPr>
        <p:spPr>
          <a:xfrm>
            <a:off x="1914144" y="1447800"/>
            <a:ext cx="999744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/>
              <a:t>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  <a:endParaRPr kumimoji="0" lang="en-US" dirty="0"/>
          </a:p>
        </p:txBody>
      </p:sp>
      <p:sp>
        <p:nvSpPr>
          <p:cNvPr id="18" name="Date Placeholder 23"/>
          <p:cNvSpPr>
            <a:spLocks noGrp="1"/>
          </p:cNvSpPr>
          <p:nvPr>
            <p:ph type="dt" sz="half" idx="2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051F468-2565-4472-9079-46A542F179AB}" type="datetime1">
              <a:rPr lang="en-US" smtClean="0"/>
              <a:pPr/>
              <a:t>11/22/2017</a:t>
            </a:fld>
            <a:endParaRPr lang="en-US"/>
          </a:p>
        </p:txBody>
      </p:sp>
      <p:sp>
        <p:nvSpPr>
          <p:cNvPr id="19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100">
                <a:solidFill>
                  <a:schemeClr val="tx2"/>
                </a:solidFill>
                <a:effectLst/>
              </a:defRPr>
            </a:lvl1pPr>
            <a:extLst/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20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100">
                <a:solidFill>
                  <a:schemeClr val="tx2"/>
                </a:solidFill>
                <a:effectLst/>
              </a:defRPr>
            </a:lvl1pPr>
            <a:extLst/>
          </a:lstStyle>
          <a:p>
            <a:fld id="{401CF334-2D5C-4859-84A6-CA7E6E43FA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0038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300" b="1" kern="1200">
          <a:solidFill>
            <a:schemeClr val="accent2">
              <a:lumMod val="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>
            <a:lumMod val="50000"/>
          </a:schemeClr>
        </a:buClr>
        <a:buSzPct val="80000"/>
        <a:buFont typeface="Wingdings 2"/>
        <a:buChar char=""/>
        <a:defRPr kumimoji="0" sz="32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>
            <a:lumMod val="50000"/>
          </a:schemeClr>
        </a:buClr>
        <a:buFont typeface="Verdana"/>
        <a:buChar char="◦"/>
        <a:defRPr kumimoji="0" sz="28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>
            <a:lumMod val="75000"/>
          </a:schemeClr>
        </a:buClr>
        <a:buFont typeface="Wingdings 2"/>
        <a:buChar char=""/>
        <a:defRPr kumimoji="0" sz="24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>
            <a:lumMod val="75000"/>
          </a:schemeClr>
        </a:buClr>
        <a:buFont typeface="Wingdings 2"/>
        <a:buChar char=""/>
        <a:defRPr kumimoji="0" sz="20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>
            <a:lumMod val="75000"/>
          </a:schemeClr>
        </a:buClr>
        <a:buFont typeface="Wingdings 2"/>
        <a:buChar char=""/>
        <a:defRPr kumimoji="0" sz="20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  <p:extLst mod="1">
    <p:ext uri="{27BBF7A9-308A-43DC-89C8-2F10F3537804}">
      <p15:sldGuideLst xmlns:p15="http://schemas.microsoft.com/office/powerpoint/2012/main">
        <p15:guide id="0" orient="horz" pos="2160" userDrawn="1">
          <p15:clr>
            <a:srgbClr val="F26B43"/>
          </p15:clr>
        </p15:guide>
        <p15:guide id="1" pos="3840" userDrawn="1">
          <p15:clr>
            <a:srgbClr val="F26B43"/>
          </p15:clr>
        </p15:guide>
        <p15:guide id="2" pos="7512" userDrawn="1">
          <p15:clr>
            <a:srgbClr val="F26B43"/>
          </p15:clr>
        </p15:guide>
        <p15:guide id="3" pos="1176" userDrawn="1">
          <p15:clr>
            <a:srgbClr val="F26B43"/>
          </p15:clr>
        </p15:guide>
        <p15:guide id="4" orient="horz" pos="3936" userDrawn="1">
          <p15:clr>
            <a:srgbClr val="F26B43"/>
          </p15:clr>
        </p15:guide>
        <p15:guide id="5" orient="horz" pos="888" userDrawn="1">
          <p15:clr>
            <a:srgbClr val="F26B43"/>
          </p15:clr>
        </p15:guide>
        <p15:guide id="6" orient="horz" pos="16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F780AC58-1461-45E1-901B-296B4F5A401A}"/>
              </a:ext>
            </a:extLst>
          </p:cNvPr>
          <p:cNvSpPr txBox="1"/>
          <p:nvPr/>
        </p:nvSpPr>
        <p:spPr>
          <a:xfrm>
            <a:off x="3309870" y="1725768"/>
            <a:ext cx="383790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Runoff</a:t>
            </a:r>
          </a:p>
        </p:txBody>
      </p:sp>
    </p:spTree>
    <p:extLst>
      <p:ext uri="{BB962C8B-B14F-4D97-AF65-F5344CB8AC3E}">
        <p14:creationId xmlns:p14="http://schemas.microsoft.com/office/powerpoint/2010/main" val="2633904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1AB287A-ACEE-4544-AAC6-A85388E2C062}"/>
              </a:ext>
            </a:extLst>
          </p:cNvPr>
          <p:cNvSpPr/>
          <p:nvPr/>
        </p:nvSpPr>
        <p:spPr>
          <a:xfrm>
            <a:off x="1824506" y="236809"/>
            <a:ext cx="44238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>
                <a:solidFill>
                  <a:srgbClr val="FF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Catchment characteristics</a:t>
            </a:r>
            <a:endParaRPr lang="en-US" sz="2400" u="sng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AutoShape 2" descr="Related image">
            <a:extLst>
              <a:ext uri="{FF2B5EF4-FFF2-40B4-BE49-F238E27FC236}">
                <a16:creationId xmlns:a16="http://schemas.microsoft.com/office/drawing/2014/main" id="{A046FB65-6E15-4D7C-A9E1-D22A2985EC7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5EA5818-E37D-4467-9720-15293E0F85E4}"/>
              </a:ext>
            </a:extLst>
          </p:cNvPr>
          <p:cNvSpPr/>
          <p:nvPr/>
        </p:nvSpPr>
        <p:spPr>
          <a:xfrm>
            <a:off x="1824505" y="941978"/>
            <a:ext cx="9805117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Relation of Catchment Area with Its Length</a:t>
            </a:r>
          </a:p>
          <a:p>
            <a:pPr indent="166688"/>
            <a:r>
              <a:rPr lang="en-US" dirty="0"/>
              <a:t>After analyzing a number of catchment areas, the following relation is noticed.</a:t>
            </a:r>
          </a:p>
          <a:p>
            <a:r>
              <a:rPr lang="en-US" dirty="0"/>
              <a:t>             </a:t>
            </a:r>
          </a:p>
          <a:p>
            <a:endParaRPr lang="en-US" dirty="0"/>
          </a:p>
          <a:p>
            <a:pPr algn="ctr"/>
            <a:r>
              <a:rPr lang="en-US" dirty="0"/>
              <a:t>L = 1.2736 A</a:t>
            </a:r>
            <a:r>
              <a:rPr lang="en-US" baseline="30000" dirty="0"/>
              <a:t>0.6</a:t>
            </a:r>
          </a:p>
          <a:p>
            <a:r>
              <a:rPr lang="en-US" dirty="0"/>
              <a:t>where, L = Length in kilometer of the main channel</a:t>
            </a:r>
          </a:p>
          <a:p>
            <a:r>
              <a:rPr lang="en-US" dirty="0"/>
              <a:t>             A = Catchment area in km</a:t>
            </a:r>
            <a:r>
              <a:rPr lang="en-US" baseline="30000" dirty="0"/>
              <a:t>2</a:t>
            </a:r>
          </a:p>
          <a:p>
            <a:endParaRPr lang="en-US" baseline="30000" dirty="0"/>
          </a:p>
          <a:p>
            <a:endParaRPr lang="en-US" baseline="30000" dirty="0"/>
          </a:p>
          <a:p>
            <a:endParaRPr lang="en-US" baseline="30000" dirty="0"/>
          </a:p>
          <a:p>
            <a:r>
              <a:rPr lang="en-US" i="1" dirty="0">
                <a:solidFill>
                  <a:srgbClr val="FF0000"/>
                </a:solidFill>
              </a:rPr>
              <a:t>Classification of catchment area</a:t>
            </a:r>
          </a:p>
          <a:p>
            <a:pPr indent="282575"/>
            <a:r>
              <a:rPr lang="en-US" dirty="0"/>
              <a:t>The catchment areas are classified depending upon the shape as:</a:t>
            </a:r>
          </a:p>
          <a:p>
            <a:pPr lvl="0"/>
            <a:endParaRPr lang="en-US" dirty="0"/>
          </a:p>
          <a:p>
            <a:pPr lvl="0"/>
            <a:r>
              <a:rPr lang="en-US" b="1" dirty="0"/>
              <a:t>Fan shape</a:t>
            </a:r>
          </a:p>
          <a:p>
            <a:pPr lvl="0"/>
            <a:endParaRPr lang="en-US" dirty="0"/>
          </a:p>
          <a:p>
            <a:pPr lvl="0"/>
            <a:r>
              <a:rPr lang="en-US" b="1" dirty="0"/>
              <a:t>Fern leaf-type or elongated</a:t>
            </a:r>
          </a:p>
          <a:p>
            <a:endParaRPr lang="en-US" baseline="30000" dirty="0"/>
          </a:p>
        </p:txBody>
      </p:sp>
    </p:spTree>
    <p:extLst>
      <p:ext uri="{BB962C8B-B14F-4D97-AF65-F5344CB8AC3E}">
        <p14:creationId xmlns:p14="http://schemas.microsoft.com/office/powerpoint/2010/main" val="1791227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1AB287A-ACEE-4544-AAC6-A85388E2C062}"/>
              </a:ext>
            </a:extLst>
          </p:cNvPr>
          <p:cNvSpPr/>
          <p:nvPr/>
        </p:nvSpPr>
        <p:spPr>
          <a:xfrm>
            <a:off x="1824506" y="236809"/>
            <a:ext cx="44238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>
                <a:solidFill>
                  <a:srgbClr val="FF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Catchment characteristics</a:t>
            </a:r>
            <a:endParaRPr lang="en-US" sz="2400" u="sng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AutoShape 2" descr="Related image">
            <a:extLst>
              <a:ext uri="{FF2B5EF4-FFF2-40B4-BE49-F238E27FC236}">
                <a16:creationId xmlns:a16="http://schemas.microsoft.com/office/drawing/2014/main" id="{A046FB65-6E15-4D7C-A9E1-D22A2985EC7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5EA5818-E37D-4467-9720-15293E0F85E4}"/>
              </a:ext>
            </a:extLst>
          </p:cNvPr>
          <p:cNvSpPr/>
          <p:nvPr/>
        </p:nvSpPr>
        <p:spPr>
          <a:xfrm>
            <a:off x="1824506" y="941978"/>
            <a:ext cx="7114506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Fan shape:</a:t>
            </a:r>
            <a:r>
              <a:rPr lang="en-US" dirty="0"/>
              <a:t> The shape of a catchment may be similar to a fan, i.e. circular.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r>
              <a:rPr lang="en-US" b="1" dirty="0"/>
              <a:t>Fern leaf-type:</a:t>
            </a:r>
            <a:r>
              <a:rPr lang="en-US" dirty="0"/>
              <a:t> The shape of a catchment may be similar to a fern leaf, i.e. elongated. </a:t>
            </a:r>
          </a:p>
          <a:p>
            <a:endParaRPr lang="en-US" baseline="30000" dirty="0"/>
          </a:p>
        </p:txBody>
      </p:sp>
      <p:pic>
        <p:nvPicPr>
          <p:cNvPr id="9218" name="Picture 2" descr="Image result for fan shaped catchment">
            <a:extLst>
              <a:ext uri="{FF2B5EF4-FFF2-40B4-BE49-F238E27FC236}">
                <a16:creationId xmlns:a16="http://schemas.microsoft.com/office/drawing/2014/main" id="{A1732843-EEB7-4D9B-B576-ECA4A78D4A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32" b="9046"/>
          <a:stretch/>
        </p:blipFill>
        <p:spPr bwMode="auto">
          <a:xfrm>
            <a:off x="7386570" y="4537024"/>
            <a:ext cx="1661375" cy="2043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Image result for fan shaped catchment">
            <a:extLst>
              <a:ext uri="{FF2B5EF4-FFF2-40B4-BE49-F238E27FC236}">
                <a16:creationId xmlns:a16="http://schemas.microsoft.com/office/drawing/2014/main" id="{4B4D9A8A-A39C-4D28-AB8E-E1E9F72A1D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128" b="13228"/>
          <a:stretch/>
        </p:blipFill>
        <p:spPr bwMode="auto">
          <a:xfrm>
            <a:off x="7386570" y="1418495"/>
            <a:ext cx="1661375" cy="2344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3117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1AB287A-ACEE-4544-AAC6-A85388E2C062}"/>
              </a:ext>
            </a:extLst>
          </p:cNvPr>
          <p:cNvSpPr/>
          <p:nvPr/>
        </p:nvSpPr>
        <p:spPr>
          <a:xfrm>
            <a:off x="1824506" y="43626"/>
            <a:ext cx="44238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>
                <a:solidFill>
                  <a:srgbClr val="FF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Catchment characteristics</a:t>
            </a:r>
            <a:endParaRPr lang="en-US" sz="2400" u="sng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AutoShape 2" descr="Related image">
            <a:extLst>
              <a:ext uri="{FF2B5EF4-FFF2-40B4-BE49-F238E27FC236}">
                <a16:creationId xmlns:a16="http://schemas.microsoft.com/office/drawing/2014/main" id="{A046FB65-6E15-4D7C-A9E1-D22A2985EC7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A5B8642-7702-4FC2-B225-EF17317F2D3B}"/>
              </a:ext>
            </a:extLst>
          </p:cNvPr>
          <p:cNvSpPr/>
          <p:nvPr/>
        </p:nvSpPr>
        <p:spPr>
          <a:xfrm>
            <a:off x="1824506" y="693783"/>
            <a:ext cx="9805117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  <a:latin typeface="Georgia" panose="02040502050405020303" pitchFamily="18" charset="0"/>
              </a:rPr>
              <a:t>Classification of streams</a:t>
            </a:r>
          </a:p>
          <a:p>
            <a:r>
              <a:rPr lang="en-US" dirty="0">
                <a:latin typeface="Georgia" panose="02040502050405020303" pitchFamily="18" charset="0"/>
              </a:rPr>
              <a:t>The streams may be classified as follows:</a:t>
            </a:r>
          </a:p>
          <a:p>
            <a:endParaRPr lang="en-US" i="1" dirty="0">
              <a:latin typeface="Georgia" panose="02040502050405020303" pitchFamily="18" charset="0"/>
            </a:endParaRPr>
          </a:p>
          <a:p>
            <a:r>
              <a:rPr lang="en-US" i="1" dirty="0">
                <a:solidFill>
                  <a:srgbClr val="FF0000"/>
                </a:solidFill>
                <a:latin typeface="Georgia" panose="02040502050405020303" pitchFamily="18" charset="0"/>
              </a:rPr>
              <a:t>1. Influent Stream</a:t>
            </a:r>
          </a:p>
          <a:p>
            <a:endParaRPr lang="en-US" i="1" dirty="0">
              <a:latin typeface="Georgia" panose="02040502050405020303" pitchFamily="18" charset="0"/>
            </a:endParaRPr>
          </a:p>
          <a:p>
            <a:pPr indent="231775"/>
            <a:r>
              <a:rPr lang="en-US" dirty="0">
                <a:latin typeface="Georgia" panose="02040502050405020303" pitchFamily="18" charset="0"/>
              </a:rPr>
              <a:t>When there is flow in a channel and the groundwater table is lower than the water level in the river, water from the channel may flow into the groundwater storage. A stream that feeds some flow to the groundwater storage is known as </a:t>
            </a:r>
            <a:r>
              <a:rPr lang="en-US" dirty="0">
                <a:solidFill>
                  <a:srgbClr val="FF0000"/>
                </a:solidFill>
                <a:latin typeface="Georgia" panose="02040502050405020303" pitchFamily="18" charset="0"/>
              </a:rPr>
              <a:t>influent stream</a:t>
            </a:r>
            <a:r>
              <a:rPr lang="en-US" dirty="0">
                <a:latin typeface="Georgia" panose="02040502050405020303" pitchFamily="18" charset="0"/>
              </a:rPr>
              <a:t>.</a:t>
            </a:r>
          </a:p>
          <a:p>
            <a:pPr indent="231775"/>
            <a:endParaRPr lang="en-US" dirty="0">
              <a:latin typeface="Georgia" panose="02040502050405020303" pitchFamily="18" charset="0"/>
            </a:endParaRPr>
          </a:p>
          <a:p>
            <a:r>
              <a:rPr lang="en-US" i="1" dirty="0">
                <a:solidFill>
                  <a:srgbClr val="FF0000"/>
                </a:solidFill>
                <a:latin typeface="Georgia" panose="02040502050405020303" pitchFamily="18" charset="0"/>
              </a:rPr>
              <a:t>2. Effluent Stream</a:t>
            </a:r>
          </a:p>
          <a:p>
            <a:endParaRPr lang="en-US" dirty="0"/>
          </a:p>
          <a:p>
            <a:pPr indent="282575"/>
            <a:r>
              <a:rPr lang="en-US" dirty="0">
                <a:latin typeface="Georgia" panose="02040502050405020303" pitchFamily="18" charset="0"/>
              </a:rPr>
              <a:t>If the groundwater table level is higher than the water level in the channel then water may flow from the groundwater to the channel. A stream that receives some flow from the groundwater storage is known as effluent stream</a:t>
            </a:r>
          </a:p>
          <a:p>
            <a:endParaRPr lang="en-US" b="1" dirty="0"/>
          </a:p>
          <a:p>
            <a:endParaRPr lang="en-US" baseline="30000" dirty="0"/>
          </a:p>
        </p:txBody>
      </p:sp>
      <p:pic>
        <p:nvPicPr>
          <p:cNvPr id="11266" name="Picture 2" descr="Image result for influent stream">
            <a:extLst>
              <a:ext uri="{FF2B5EF4-FFF2-40B4-BE49-F238E27FC236}">
                <a16:creationId xmlns:a16="http://schemas.microsoft.com/office/drawing/2014/main" id="{0CFBFB14-0761-46B4-A31E-3882C9C82A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9780" y="4790915"/>
            <a:ext cx="5964530" cy="1918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8944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1AB287A-ACEE-4544-AAC6-A85388E2C062}"/>
              </a:ext>
            </a:extLst>
          </p:cNvPr>
          <p:cNvSpPr/>
          <p:nvPr/>
        </p:nvSpPr>
        <p:spPr>
          <a:xfrm>
            <a:off x="1824506" y="43626"/>
            <a:ext cx="44238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>
                <a:solidFill>
                  <a:srgbClr val="FF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Catchment characteristics</a:t>
            </a:r>
            <a:endParaRPr lang="en-US" sz="2400" u="sng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AutoShape 2" descr="Related image">
            <a:extLst>
              <a:ext uri="{FF2B5EF4-FFF2-40B4-BE49-F238E27FC236}">
                <a16:creationId xmlns:a16="http://schemas.microsoft.com/office/drawing/2014/main" id="{A046FB65-6E15-4D7C-A9E1-D22A2985EC7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A5B8642-7702-4FC2-B225-EF17317F2D3B}"/>
              </a:ext>
            </a:extLst>
          </p:cNvPr>
          <p:cNvSpPr/>
          <p:nvPr/>
        </p:nvSpPr>
        <p:spPr>
          <a:xfrm>
            <a:off x="1824506" y="783935"/>
            <a:ext cx="9805117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  <a:latin typeface="Georgia" panose="02040502050405020303" pitchFamily="18" charset="0"/>
              </a:rPr>
              <a:t>Intermittent Stream</a:t>
            </a:r>
          </a:p>
          <a:p>
            <a:pPr indent="282575"/>
            <a:r>
              <a:rPr lang="en-US" dirty="0">
                <a:latin typeface="Georgia" panose="02040502050405020303" pitchFamily="18" charset="0"/>
              </a:rPr>
              <a:t>A stream that acts as an influent stream for some period in a year and for the rest of the period as effluent stream is called as intermittent stream.</a:t>
            </a:r>
          </a:p>
          <a:p>
            <a:pPr indent="282575"/>
            <a:endParaRPr lang="en-US" dirty="0">
              <a:latin typeface="Georgia" panose="02040502050405020303" pitchFamily="18" charset="0"/>
            </a:endParaRPr>
          </a:p>
          <a:p>
            <a:r>
              <a:rPr lang="en-US" i="1" dirty="0">
                <a:solidFill>
                  <a:srgbClr val="FF0000"/>
                </a:solidFill>
                <a:latin typeface="Georgia" panose="02040502050405020303" pitchFamily="18" charset="0"/>
              </a:rPr>
              <a:t>Ephemeral Stream</a:t>
            </a:r>
          </a:p>
          <a:p>
            <a:pPr indent="282575"/>
            <a:r>
              <a:rPr lang="en-US" dirty="0">
                <a:latin typeface="Georgia" panose="02040502050405020303" pitchFamily="18" charset="0"/>
              </a:rPr>
              <a:t>A stream that carries discharge in rainy days only and dries during hot weather is known as ephemeral stream or seasonal stream.</a:t>
            </a:r>
          </a:p>
          <a:p>
            <a:pPr indent="282575"/>
            <a:endParaRPr lang="en-US" dirty="0">
              <a:latin typeface="Georgia" panose="02040502050405020303" pitchFamily="18" charset="0"/>
            </a:endParaRPr>
          </a:p>
          <a:p>
            <a:r>
              <a:rPr lang="en-US" i="1" dirty="0">
                <a:solidFill>
                  <a:srgbClr val="FF0000"/>
                </a:solidFill>
                <a:latin typeface="Georgia" panose="02040502050405020303" pitchFamily="18" charset="0"/>
              </a:rPr>
              <a:t>Perennial Stream</a:t>
            </a:r>
          </a:p>
          <a:p>
            <a:pPr indent="231775"/>
            <a:r>
              <a:rPr lang="en-US" dirty="0">
                <a:latin typeface="Georgia" panose="02040502050405020303" pitchFamily="18" charset="0"/>
              </a:rPr>
              <a:t>A stream that carries discharge throughout the year is known as perennial stream.</a:t>
            </a:r>
          </a:p>
          <a:p>
            <a:pPr indent="282575"/>
            <a:endParaRPr lang="en-US" dirty="0">
              <a:latin typeface="Georgia" panose="02040502050405020303" pitchFamily="18" charset="0"/>
            </a:endParaRPr>
          </a:p>
          <a:p>
            <a:endParaRPr lang="en-US" b="1" dirty="0"/>
          </a:p>
          <a:p>
            <a:endParaRPr lang="en-US" baseline="30000" dirty="0"/>
          </a:p>
        </p:txBody>
      </p:sp>
    </p:spTree>
    <p:extLst>
      <p:ext uri="{BB962C8B-B14F-4D97-AF65-F5344CB8AC3E}">
        <p14:creationId xmlns:p14="http://schemas.microsoft.com/office/powerpoint/2010/main" val="4253661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1AB287A-ACEE-4544-AAC6-A85388E2C062}"/>
              </a:ext>
            </a:extLst>
          </p:cNvPr>
          <p:cNvSpPr/>
          <p:nvPr/>
        </p:nvSpPr>
        <p:spPr>
          <a:xfrm>
            <a:off x="1824506" y="43626"/>
            <a:ext cx="44238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>
                <a:solidFill>
                  <a:srgbClr val="FF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Catchment characteristics</a:t>
            </a:r>
            <a:endParaRPr lang="en-US" sz="2400" u="sng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AutoShape 2" descr="Related image">
            <a:extLst>
              <a:ext uri="{FF2B5EF4-FFF2-40B4-BE49-F238E27FC236}">
                <a16:creationId xmlns:a16="http://schemas.microsoft.com/office/drawing/2014/main" id="{A046FB65-6E15-4D7C-A9E1-D22A2985EC7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A5B8642-7702-4FC2-B225-EF17317F2D3B}"/>
              </a:ext>
            </a:extLst>
          </p:cNvPr>
          <p:cNvSpPr/>
          <p:nvPr/>
        </p:nvSpPr>
        <p:spPr>
          <a:xfrm>
            <a:off x="1824506" y="783935"/>
            <a:ext cx="9805117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Georgia" panose="02040502050405020303" pitchFamily="18" charset="0"/>
              </a:rPr>
              <a:t>STREAM PATTERNS</a:t>
            </a:r>
          </a:p>
          <a:p>
            <a:pPr indent="282575"/>
            <a:r>
              <a:rPr lang="en-US" dirty="0">
                <a:latin typeface="Georgia" panose="02040502050405020303" pitchFamily="18" charset="0"/>
              </a:rPr>
              <a:t>The combined effect of climate, soil structure and geology of the catchment area is noticed in the network of channel or stream pattern. The usual patterns observed are as follows:</a:t>
            </a:r>
          </a:p>
          <a:p>
            <a:pPr indent="282575"/>
            <a:endParaRPr lang="en-US" dirty="0">
              <a:latin typeface="Georgia" panose="02040502050405020303" pitchFamily="18" charset="0"/>
            </a:endParaRPr>
          </a:p>
          <a:p>
            <a:pPr indent="282575"/>
            <a:r>
              <a:rPr lang="en-US" dirty="0">
                <a:latin typeface="Georgia" panose="02040502050405020303" pitchFamily="18" charset="0"/>
              </a:rPr>
              <a:t>Dendrite type or tree like</a:t>
            </a:r>
          </a:p>
          <a:p>
            <a:pPr indent="282575"/>
            <a:r>
              <a:rPr lang="en-US" dirty="0">
                <a:latin typeface="Georgia" panose="02040502050405020303" pitchFamily="18" charset="0"/>
              </a:rPr>
              <a:t>Rectangular</a:t>
            </a:r>
          </a:p>
          <a:p>
            <a:pPr indent="282575"/>
            <a:r>
              <a:rPr lang="en-US" dirty="0">
                <a:latin typeface="Georgia" panose="02040502050405020303" pitchFamily="18" charset="0"/>
              </a:rPr>
              <a:t>Parallel</a:t>
            </a:r>
          </a:p>
          <a:p>
            <a:pPr indent="282575"/>
            <a:r>
              <a:rPr lang="en-US" dirty="0">
                <a:latin typeface="Georgia" panose="02040502050405020303" pitchFamily="18" charset="0"/>
              </a:rPr>
              <a:t>Trellis pattern</a:t>
            </a:r>
          </a:p>
          <a:p>
            <a:pPr lvl="0" indent="282575"/>
            <a:r>
              <a:rPr lang="en-US" dirty="0">
                <a:latin typeface="Georgia" panose="02040502050405020303" pitchFamily="18" charset="0"/>
              </a:rPr>
              <a:t>Deranged</a:t>
            </a:r>
          </a:p>
          <a:p>
            <a:pPr lvl="0" indent="282575"/>
            <a:r>
              <a:rPr lang="en-US" dirty="0">
                <a:latin typeface="Georgia" panose="02040502050405020303" pitchFamily="18" charset="0"/>
              </a:rPr>
              <a:t>Radial pattern</a:t>
            </a:r>
          </a:p>
          <a:p>
            <a:endParaRPr lang="en-US" dirty="0">
              <a:latin typeface="Georgia" panose="02040502050405020303" pitchFamily="18" charset="0"/>
            </a:endParaRPr>
          </a:p>
          <a:p>
            <a:endParaRPr lang="en-US" dirty="0">
              <a:latin typeface="Georgia" panose="02040502050405020303" pitchFamily="18" charset="0"/>
            </a:endParaRPr>
          </a:p>
          <a:p>
            <a:endParaRPr lang="en-US" dirty="0">
              <a:latin typeface="Georgia" panose="02040502050405020303" pitchFamily="18" charset="0"/>
            </a:endParaRPr>
          </a:p>
          <a:p>
            <a:endParaRPr lang="en-US" dirty="0">
              <a:latin typeface="Georgia" panose="02040502050405020303" pitchFamily="18" charset="0"/>
            </a:endParaRPr>
          </a:p>
          <a:p>
            <a:endParaRPr lang="en-US" dirty="0">
              <a:latin typeface="Georgia" panose="02040502050405020303" pitchFamily="18" charset="0"/>
            </a:endParaRPr>
          </a:p>
          <a:p>
            <a:endParaRPr lang="en-US" dirty="0">
              <a:latin typeface="Georgia" panose="02040502050405020303" pitchFamily="18" charset="0"/>
            </a:endParaRPr>
          </a:p>
          <a:p>
            <a:endParaRPr lang="en-US" dirty="0">
              <a:latin typeface="Georgia" panose="02040502050405020303" pitchFamily="18" charset="0"/>
            </a:endParaRPr>
          </a:p>
          <a:p>
            <a:endParaRPr lang="en-US" dirty="0">
              <a:latin typeface="Georgia" panose="02040502050405020303" pitchFamily="18" charset="0"/>
            </a:endParaRPr>
          </a:p>
          <a:p>
            <a:r>
              <a:rPr lang="en-US" dirty="0">
                <a:latin typeface="Georgia" panose="02040502050405020303" pitchFamily="18" charset="0"/>
              </a:rPr>
              <a:t>These stream patterns have a significant effect on the draining period and the flow intensity of the surface runoff and indirectly on infiltration and total runoff.</a:t>
            </a:r>
          </a:p>
          <a:p>
            <a:endParaRPr lang="en-US" b="1" dirty="0"/>
          </a:p>
          <a:p>
            <a:endParaRPr lang="en-US" baseline="30000" dirty="0"/>
          </a:p>
        </p:txBody>
      </p:sp>
      <p:pic>
        <p:nvPicPr>
          <p:cNvPr id="12292" name="Picture 4" descr="Image result for stream pattern">
            <a:extLst>
              <a:ext uri="{FF2B5EF4-FFF2-40B4-BE49-F238E27FC236}">
                <a16:creationId xmlns:a16="http://schemas.microsoft.com/office/drawing/2014/main" id="{D5D89BC5-AFF3-4784-B04D-C8E0BBFE10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518" y="1876425"/>
            <a:ext cx="6405093" cy="3566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7686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Related image">
            <a:extLst>
              <a:ext uri="{FF2B5EF4-FFF2-40B4-BE49-F238E27FC236}">
                <a16:creationId xmlns:a16="http://schemas.microsoft.com/office/drawing/2014/main" id="{A046FB65-6E15-4D7C-A9E1-D22A2985EC7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8859E6E-1333-43A3-AFF2-FB5393735486}"/>
              </a:ext>
            </a:extLst>
          </p:cNvPr>
          <p:cNvSpPr/>
          <p:nvPr/>
        </p:nvSpPr>
        <p:spPr>
          <a:xfrm>
            <a:off x="1824505" y="778480"/>
            <a:ext cx="9753601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2400"/>
              </a:spcBef>
              <a:spcAft>
                <a:spcPts val="600"/>
              </a:spcAft>
            </a:pPr>
            <a:r>
              <a:rPr lang="en-US" dirty="0">
                <a:solidFill>
                  <a:srgbClr val="FF0000"/>
                </a:solidFill>
                <a:latin typeface="Georgia" panose="02040502050405020303" pitchFamily="18" charset="0"/>
              </a:rPr>
              <a:t>FACTORS AFFECTING RUNOFF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Georgia" panose="02040502050405020303" pitchFamily="18" charset="0"/>
              </a:rPr>
              <a:t>The factors affecting the runoff are as follows:</a:t>
            </a:r>
          </a:p>
          <a:p>
            <a:pPr marL="342900" marR="152400" lvl="0" indent="-34290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000" dirty="0">
                <a:latin typeface="Georgia" panose="02040502050405020303" pitchFamily="18" charset="0"/>
              </a:rPr>
              <a:t>Precipitation</a:t>
            </a:r>
          </a:p>
          <a:p>
            <a:pPr marL="342900" marR="152400" lvl="0" indent="-342900">
              <a:lnSpc>
                <a:spcPct val="150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000" dirty="0">
                <a:latin typeface="Georgia" panose="02040502050405020303" pitchFamily="18" charset="0"/>
              </a:rPr>
              <a:t>Size and shape of catchment</a:t>
            </a:r>
          </a:p>
          <a:p>
            <a:pPr marL="342900" marR="152400" lvl="0" indent="-342900">
              <a:lnSpc>
                <a:spcPct val="150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000" dirty="0">
                <a:latin typeface="Georgia" panose="02040502050405020303" pitchFamily="18" charset="0"/>
              </a:rPr>
              <a:t>Geographical characteristics of the catchment</a:t>
            </a:r>
          </a:p>
          <a:p>
            <a:pPr marL="342900" marR="152400" lvl="0" indent="-342900">
              <a:lnSpc>
                <a:spcPct val="150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000" dirty="0">
                <a:latin typeface="Georgia" panose="02040502050405020303" pitchFamily="18" charset="0"/>
              </a:rPr>
              <a:t>Meteorological characteristics of the catchment</a:t>
            </a:r>
          </a:p>
          <a:p>
            <a:pPr marL="342900" marR="152400" lvl="0" indent="-342900">
              <a:lnSpc>
                <a:spcPct val="150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000" dirty="0">
                <a:latin typeface="Georgia" panose="02040502050405020303" pitchFamily="18" charset="0"/>
              </a:rPr>
              <a:t>Effect of drainage net</a:t>
            </a:r>
          </a:p>
          <a:p>
            <a:pPr marL="342900" marR="152400" lvl="0" indent="-342900">
              <a:lnSpc>
                <a:spcPct val="150000"/>
              </a:lnSpc>
              <a:spcAft>
                <a:spcPts val="12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000" dirty="0">
                <a:latin typeface="Georgia" panose="02040502050405020303" pitchFamily="18" charset="0"/>
              </a:rPr>
              <a:t>Other factors</a:t>
            </a:r>
            <a:endParaRPr lang="en-US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0727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Related image">
            <a:extLst>
              <a:ext uri="{FF2B5EF4-FFF2-40B4-BE49-F238E27FC236}">
                <a16:creationId xmlns:a16="http://schemas.microsoft.com/office/drawing/2014/main" id="{A046FB65-6E15-4D7C-A9E1-D22A2985EC7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CD019E8-16E1-4356-8585-AD61B35C2663}"/>
              </a:ext>
            </a:extLst>
          </p:cNvPr>
          <p:cNvSpPr/>
          <p:nvPr/>
        </p:nvSpPr>
        <p:spPr>
          <a:xfrm>
            <a:off x="1824506" y="829116"/>
            <a:ext cx="9702086" cy="38311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333333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The runoff from a catchment is estimated by the following methods: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152400" lvl="0" indent="-34290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400" dirty="0">
                <a:solidFill>
                  <a:srgbClr val="333333"/>
                </a:solidFill>
                <a:latin typeface="Georgia" panose="02040502050405020303" pitchFamily="18" charset="0"/>
                <a:ea typeface="Calibri" panose="020F0502020204030204" pitchFamily="34" charset="0"/>
                <a:cs typeface="Simplified Arabic" panose="02020603050405020304" pitchFamily="18" charset="-78"/>
              </a:rPr>
              <a:t>Standard tables</a:t>
            </a:r>
            <a:endParaRPr lang="en-US" sz="2400" dirty="0">
              <a:solidFill>
                <a:srgbClr val="333333"/>
              </a:solidFill>
              <a:latin typeface="Times New Roman" panose="02020603050405020304" pitchFamily="18" charset="0"/>
              <a:ea typeface="Calibri" panose="020F0502020204030204" pitchFamily="34" charset="0"/>
              <a:cs typeface="Simplified Arabic" panose="02020603050405020304" pitchFamily="18" charset="-78"/>
            </a:endParaRPr>
          </a:p>
          <a:p>
            <a:pPr marL="342900" marR="152400" lvl="0" indent="-342900">
              <a:lnSpc>
                <a:spcPct val="150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400" dirty="0">
                <a:solidFill>
                  <a:srgbClr val="333333"/>
                </a:solidFill>
                <a:latin typeface="Georgia" panose="02040502050405020303" pitchFamily="18" charset="0"/>
                <a:ea typeface="Calibri" panose="020F0502020204030204" pitchFamily="34" charset="0"/>
                <a:cs typeface="Simplified Arabic" panose="02020603050405020304" pitchFamily="18" charset="-78"/>
              </a:rPr>
              <a:t>Empirical formula</a:t>
            </a:r>
            <a:endParaRPr lang="en-US" sz="2400" dirty="0">
              <a:solidFill>
                <a:srgbClr val="333333"/>
              </a:solidFill>
              <a:latin typeface="Times New Roman" panose="02020603050405020304" pitchFamily="18" charset="0"/>
              <a:ea typeface="Calibri" panose="020F0502020204030204" pitchFamily="34" charset="0"/>
              <a:cs typeface="Simplified Arabic" panose="02020603050405020304" pitchFamily="18" charset="-78"/>
            </a:endParaRPr>
          </a:p>
          <a:p>
            <a:pPr marL="342900" marR="152400" lvl="0" indent="-342900">
              <a:lnSpc>
                <a:spcPct val="150000"/>
              </a:lnSpc>
              <a:spcAft>
                <a:spcPts val="12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400" dirty="0">
                <a:solidFill>
                  <a:srgbClr val="333333"/>
                </a:solidFill>
                <a:latin typeface="Georgia" panose="02040502050405020303" pitchFamily="18" charset="0"/>
                <a:ea typeface="Calibri" panose="020F0502020204030204" pitchFamily="34" charset="0"/>
                <a:cs typeface="Simplified Arabic" panose="02020603050405020304" pitchFamily="18" charset="-78"/>
              </a:rPr>
              <a:t>Rainfall runoff correlation</a:t>
            </a:r>
            <a:endParaRPr lang="en-US" sz="2400" dirty="0">
              <a:solidFill>
                <a:srgbClr val="333333"/>
              </a:solidFill>
              <a:latin typeface="Times New Roman" panose="02020603050405020304" pitchFamily="18" charset="0"/>
              <a:ea typeface="Calibri" panose="020F0502020204030204" pitchFamily="34" charset="0"/>
              <a:cs typeface="Simplified Arabic" panose="02020603050405020304" pitchFamily="18" charset="-78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333333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All these methods give a rough estimate, since none of them is accurate.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2350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Related image">
            <a:extLst>
              <a:ext uri="{FF2B5EF4-FFF2-40B4-BE49-F238E27FC236}">
                <a16:creationId xmlns:a16="http://schemas.microsoft.com/office/drawing/2014/main" id="{A046FB65-6E15-4D7C-A9E1-D22A2985EC7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CD019E8-16E1-4356-8585-AD61B35C2663}"/>
              </a:ext>
            </a:extLst>
          </p:cNvPr>
          <p:cNvSpPr/>
          <p:nvPr/>
        </p:nvSpPr>
        <p:spPr>
          <a:xfrm>
            <a:off x="1824506" y="829116"/>
            <a:ext cx="970208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rgbClr val="FF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- Standard Tables</a:t>
            </a:r>
          </a:p>
          <a:p>
            <a:pPr indent="282575">
              <a:lnSpc>
                <a:spcPct val="150000"/>
              </a:lnSpc>
            </a:pPr>
            <a:r>
              <a:rPr lang="en-US" sz="2000" dirty="0">
                <a:solidFill>
                  <a:srgbClr val="333333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Observations of precipitation and the resulting runoff were taken for a number of catchments having different characteristics. Tables are prepared showing the relation between precipitation and the resulting runoff, taking into consideration the catchments. The following tables are in use.</a:t>
            </a:r>
          </a:p>
          <a:p>
            <a:pPr indent="282575">
              <a:lnSpc>
                <a:spcPct val="150000"/>
              </a:lnSpc>
            </a:pPr>
            <a:endParaRPr lang="en-US" sz="2000" dirty="0">
              <a:solidFill>
                <a:srgbClr val="333333"/>
              </a:solidFill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rgbClr val="FF0000"/>
                </a:solidFill>
                <a:latin typeface="Georgia" panose="02040502050405020303" pitchFamily="18" charset="0"/>
              </a:rPr>
              <a:t>1. Binnie’s table</a:t>
            </a:r>
          </a:p>
          <a:p>
            <a:pPr indent="231775">
              <a:lnSpc>
                <a:spcPct val="150000"/>
              </a:lnSpc>
            </a:pPr>
            <a:r>
              <a:rPr lang="en-US" sz="2000" dirty="0">
                <a:solidFill>
                  <a:srgbClr val="333333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Sir Binnie suggested runoff as a percentage of total annual precipitation by observing rivers in Madhya Pradesh, India, as follows:</a:t>
            </a:r>
          </a:p>
        </p:txBody>
      </p:sp>
    </p:spTree>
    <p:extLst>
      <p:ext uri="{BB962C8B-B14F-4D97-AF65-F5344CB8AC3E}">
        <p14:creationId xmlns:p14="http://schemas.microsoft.com/office/powerpoint/2010/main" val="955432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Related image">
            <a:extLst>
              <a:ext uri="{FF2B5EF4-FFF2-40B4-BE49-F238E27FC236}">
                <a16:creationId xmlns:a16="http://schemas.microsoft.com/office/drawing/2014/main" id="{A046FB65-6E15-4D7C-A9E1-D22A2985EC7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220701BC-5280-45A6-8684-C41BFE84BD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2035951"/>
              </p:ext>
            </p:extLst>
          </p:nvPr>
        </p:nvGraphicFramePr>
        <p:xfrm>
          <a:off x="3232597" y="2354860"/>
          <a:ext cx="7791718" cy="432879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63574">
                  <a:extLst>
                    <a:ext uri="{9D8B030D-6E8A-4147-A177-3AD203B41FA5}">
                      <a16:colId xmlns:a16="http://schemas.microsoft.com/office/drawing/2014/main" val="1104301343"/>
                    </a:ext>
                  </a:extLst>
                </a:gridCol>
                <a:gridCol w="3743277">
                  <a:extLst>
                    <a:ext uri="{9D8B030D-6E8A-4147-A177-3AD203B41FA5}">
                      <a16:colId xmlns:a16="http://schemas.microsoft.com/office/drawing/2014/main" val="4016944376"/>
                    </a:ext>
                  </a:extLst>
                </a:gridCol>
                <a:gridCol w="2884867">
                  <a:extLst>
                    <a:ext uri="{9D8B030D-6E8A-4147-A177-3AD203B41FA5}">
                      <a16:colId xmlns:a16="http://schemas.microsoft.com/office/drawing/2014/main" val="198475639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Serial no.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95250" marB="952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Average annual rainfall </a:t>
                      </a:r>
                      <a:b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 the catchment (mm)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95250" marB="952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Runoff % of </a:t>
                      </a:r>
                      <a:b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annual rainfall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95250" marB="95250"/>
                </a:tc>
                <a:extLst>
                  <a:ext uri="{0D108BD9-81ED-4DB2-BD59-A6C34878D82A}">
                    <a16:rowId xmlns:a16="http://schemas.microsoft.com/office/drawing/2014/main" val="24215789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95250" marB="9525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95250" marB="9525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95250" marB="95250"/>
                </a:tc>
                <a:extLst>
                  <a:ext uri="{0D108BD9-81ED-4DB2-BD59-A6C34878D82A}">
                    <a16:rowId xmlns:a16="http://schemas.microsoft.com/office/drawing/2014/main" val="181330252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95250" marB="9525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95250" marB="9525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95250" marB="95250"/>
                </a:tc>
                <a:extLst>
                  <a:ext uri="{0D108BD9-81ED-4DB2-BD59-A6C34878D82A}">
                    <a16:rowId xmlns:a16="http://schemas.microsoft.com/office/drawing/2014/main" val="3189138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95250" marB="9525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95250" marB="9525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95250" marB="95250"/>
                </a:tc>
                <a:extLst>
                  <a:ext uri="{0D108BD9-81ED-4DB2-BD59-A6C34878D82A}">
                    <a16:rowId xmlns:a16="http://schemas.microsoft.com/office/drawing/2014/main" val="127238298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95250" marB="9525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95250" marB="9525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95250" marB="95250"/>
                </a:tc>
                <a:extLst>
                  <a:ext uri="{0D108BD9-81ED-4DB2-BD59-A6C34878D82A}">
                    <a16:rowId xmlns:a16="http://schemas.microsoft.com/office/drawing/2014/main" val="381883733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95250" marB="9525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95250" marB="9525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95250" marB="95250"/>
                </a:tc>
                <a:extLst>
                  <a:ext uri="{0D108BD9-81ED-4DB2-BD59-A6C34878D82A}">
                    <a16:rowId xmlns:a16="http://schemas.microsoft.com/office/drawing/2014/main" val="401618253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95250" marB="9525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95250" marB="9525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95250" marB="95250"/>
                </a:tc>
                <a:extLst>
                  <a:ext uri="{0D108BD9-81ED-4DB2-BD59-A6C34878D82A}">
                    <a16:rowId xmlns:a16="http://schemas.microsoft.com/office/drawing/2014/main" val="197550827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95250" marB="9525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95250" marB="9525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95250" marB="95250"/>
                </a:tc>
                <a:extLst>
                  <a:ext uri="{0D108BD9-81ED-4DB2-BD59-A6C34878D82A}">
                    <a16:rowId xmlns:a16="http://schemas.microsoft.com/office/drawing/2014/main" val="3944112493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56B46F90-B2DF-44B5-AFAE-0C2266DDDA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4506" y="797827"/>
            <a:ext cx="9895269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Binnie’s table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rgbClr val="333333"/>
              </a:solidFill>
              <a:effectLst/>
              <a:latin typeface="Georgia" panose="02040502050405020303" pitchFamily="18" charset="0"/>
              <a:ea typeface="Calibri" panose="020F0502020204030204" pitchFamily="34" charset="0"/>
              <a:cs typeface="Simplified Arabic" panose="02020603050405020304" pitchFamily="18" charset="-78"/>
            </a:endParaRPr>
          </a:p>
          <a:p>
            <a:pPr marR="0" lvl="0" indent="2317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Simplified Arabic" panose="02020603050405020304" pitchFamily="18" charset="-78"/>
              </a:rPr>
              <a:t>The observations covered areas that were not having heavy rainfall but were having a precipitation up to 1100 mm. Hence, these percentages are not applicable for high-rainfall areas.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8432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1EEF282-1D45-4D71-A978-11FCFA3C45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5240615"/>
              </p:ext>
            </p:extLst>
          </p:nvPr>
        </p:nvGraphicFramePr>
        <p:xfrm>
          <a:off x="4036453" y="1666492"/>
          <a:ext cx="5395595" cy="20450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75055">
                  <a:extLst>
                    <a:ext uri="{9D8B030D-6E8A-4147-A177-3AD203B41FA5}">
                      <a16:colId xmlns:a16="http://schemas.microsoft.com/office/drawing/2014/main" val="2733618977"/>
                    </a:ext>
                  </a:extLst>
                </a:gridCol>
                <a:gridCol w="1350645">
                  <a:extLst>
                    <a:ext uri="{9D8B030D-6E8A-4147-A177-3AD203B41FA5}">
                      <a16:colId xmlns:a16="http://schemas.microsoft.com/office/drawing/2014/main" val="3192167133"/>
                    </a:ext>
                  </a:extLst>
                </a:gridCol>
                <a:gridCol w="2969895">
                  <a:extLst>
                    <a:ext uri="{9D8B030D-6E8A-4147-A177-3AD203B41FA5}">
                      <a16:colId xmlns:a16="http://schemas.microsoft.com/office/drawing/2014/main" val="603101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Serial no.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Simplified Arabic" panose="02020603050405020304" pitchFamily="18" charset="-78"/>
                      </a:endParaRPr>
                    </a:p>
                  </a:txBody>
                  <a:tcPr marL="95250" marR="95250" marT="95250" marB="952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% of area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Simplified Arabic" panose="02020603050405020304" pitchFamily="18" charset="-78"/>
                      </a:endParaRPr>
                    </a:p>
                  </a:txBody>
                  <a:tcPr marL="95250" marR="95250" marT="95250" marB="952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Average annual precipitation (cm)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Simplified Arabic" panose="02020603050405020304" pitchFamily="18" charset="-78"/>
                      </a:endParaRPr>
                    </a:p>
                  </a:txBody>
                  <a:tcPr marL="95250" marR="95250" marT="95250" marB="95250"/>
                </a:tc>
                <a:extLst>
                  <a:ext uri="{0D108BD9-81ED-4DB2-BD59-A6C34878D82A}">
                    <a16:rowId xmlns:a16="http://schemas.microsoft.com/office/drawing/2014/main" val="372762046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A1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Simplified Arabic" panose="02020603050405020304" pitchFamily="18" charset="-78"/>
                      </a:endParaRPr>
                    </a:p>
                  </a:txBody>
                  <a:tcPr marL="95250" marR="95250" marT="95250" marB="9525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20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Simplified Arabic" panose="02020603050405020304" pitchFamily="18" charset="-78"/>
                      </a:endParaRPr>
                    </a:p>
                  </a:txBody>
                  <a:tcPr marL="95250" marR="95250" marT="95250" marB="9525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50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Simplified Arabic" panose="02020603050405020304" pitchFamily="18" charset="-78"/>
                      </a:endParaRPr>
                    </a:p>
                  </a:txBody>
                  <a:tcPr marL="95250" marR="95250" marT="95250" marB="95250"/>
                </a:tc>
                <a:extLst>
                  <a:ext uri="{0D108BD9-81ED-4DB2-BD59-A6C34878D82A}">
                    <a16:rowId xmlns:a16="http://schemas.microsoft.com/office/drawing/2014/main" val="147779337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A2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Simplified Arabic" panose="02020603050405020304" pitchFamily="18" charset="-78"/>
                      </a:endParaRPr>
                    </a:p>
                  </a:txBody>
                  <a:tcPr marL="95250" marR="95250" marT="95250" marB="9525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15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Simplified Arabic" panose="02020603050405020304" pitchFamily="18" charset="-78"/>
                      </a:endParaRPr>
                    </a:p>
                  </a:txBody>
                  <a:tcPr marL="95250" marR="95250" marT="95250" marB="9525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75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Simplified Arabic" panose="02020603050405020304" pitchFamily="18" charset="-78"/>
                      </a:endParaRPr>
                    </a:p>
                  </a:txBody>
                  <a:tcPr marL="95250" marR="95250" marT="95250" marB="95250"/>
                </a:tc>
                <a:extLst>
                  <a:ext uri="{0D108BD9-81ED-4DB2-BD59-A6C34878D82A}">
                    <a16:rowId xmlns:a16="http://schemas.microsoft.com/office/drawing/2014/main" val="383374193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A3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Simplified Arabic" panose="02020603050405020304" pitchFamily="18" charset="-78"/>
                      </a:endParaRPr>
                    </a:p>
                  </a:txBody>
                  <a:tcPr marL="95250" marR="95250" marT="95250" marB="9525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40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Simplified Arabic" panose="02020603050405020304" pitchFamily="18" charset="-78"/>
                      </a:endParaRPr>
                    </a:p>
                  </a:txBody>
                  <a:tcPr marL="95250" marR="95250" marT="95250" marB="9525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90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Simplified Arabic" panose="02020603050405020304" pitchFamily="18" charset="-78"/>
                      </a:endParaRPr>
                    </a:p>
                  </a:txBody>
                  <a:tcPr marL="95250" marR="95250" marT="95250" marB="95250"/>
                </a:tc>
                <a:extLst>
                  <a:ext uri="{0D108BD9-81ED-4DB2-BD59-A6C34878D82A}">
                    <a16:rowId xmlns:a16="http://schemas.microsoft.com/office/drawing/2014/main" val="196111701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A4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Simplified Arabic" panose="02020603050405020304" pitchFamily="18" charset="-78"/>
                      </a:endParaRPr>
                    </a:p>
                  </a:txBody>
                  <a:tcPr marL="95250" marR="95250" marT="95250" marB="9525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25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Simplified Arabic" panose="02020603050405020304" pitchFamily="18" charset="-78"/>
                      </a:endParaRPr>
                    </a:p>
                  </a:txBody>
                  <a:tcPr marL="95250" marR="95250" marT="95250" marB="9525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</a:rPr>
                        <a:t>110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Simplified Arabic" panose="02020603050405020304" pitchFamily="18" charset="-78"/>
                      </a:endParaRPr>
                    </a:p>
                  </a:txBody>
                  <a:tcPr marL="95250" marR="95250" marT="95250" marB="95250"/>
                </a:tc>
                <a:extLst>
                  <a:ext uri="{0D108BD9-81ED-4DB2-BD59-A6C34878D82A}">
                    <a16:rowId xmlns:a16="http://schemas.microsoft.com/office/drawing/2014/main" val="3325648341"/>
                  </a:ext>
                </a:extLst>
              </a:tr>
            </a:tbl>
          </a:graphicData>
        </a:graphic>
      </p:graphicFrame>
      <p:sp>
        <p:nvSpPr>
          <p:cNvPr id="7" name="Rectangle 1">
            <a:extLst>
              <a:ext uri="{FF2B5EF4-FFF2-40B4-BE49-F238E27FC236}">
                <a16:creationId xmlns:a16="http://schemas.microsoft.com/office/drawing/2014/main" id="{B462E937-DB56-4854-86C5-C6F99CCE4B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4506" y="533344"/>
            <a:ext cx="9856632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Example 1</a:t>
            </a:r>
            <a:endParaRPr kumimoji="0" lang="en-US" altLang="en-U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rgbClr val="333333"/>
              </a:solidFill>
              <a:effectLst/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The average annual precipitation over a catchment of 120 km</a:t>
            </a:r>
            <a:r>
              <a:rPr kumimoji="0" lang="en-US" altLang="en-US" sz="1000" b="0" i="0" u="none" strike="noStrike" cap="none" normalizeH="0" baseline="30000" dirty="0">
                <a:ln>
                  <a:noFill/>
                </a:ln>
                <a:solidFill>
                  <a:srgbClr val="666666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2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 and its percentage is as follows: 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Simplified Arabic" panose="02020603050405020304" pitchFamily="18" charset="-78"/>
              </a:rPr>
              <a:t>Find the runoff from the catchment using Binnie’s table.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3A8F05F9-D41B-4B14-B962-4B186CD90A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4354" y="3668266"/>
            <a:ext cx="9753601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Solution:</a:t>
            </a:r>
            <a:endParaRPr kumimoji="0" lang="en-US" altLang="en-U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The Binnie’s coefficients corresponding to the average annual precipitation for each area and the corresponding runoff will be as follows:</a:t>
            </a:r>
            <a:endParaRPr kumimoji="0" lang="en-US" altLang="en-U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8434" name="Picture 384" descr="https://www.safaribooksonline.com/library/view/elementary-engineering-hydrology/9789332508187/images/page193.png">
            <a:extLst>
              <a:ext uri="{FF2B5EF4-FFF2-40B4-BE49-F238E27FC236}">
                <a16:creationId xmlns:a16="http://schemas.microsoft.com/office/drawing/2014/main" id="{6F707B3E-CD2A-4A94-9560-70E7A7D210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0877" y="4600461"/>
            <a:ext cx="7396769" cy="1730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4">
            <a:extLst>
              <a:ext uri="{FF2B5EF4-FFF2-40B4-BE49-F238E27FC236}">
                <a16:creationId xmlns:a16="http://schemas.microsoft.com/office/drawing/2014/main" id="{77FB9C41-4062-4CE3-A9D5-1A1D1D0D97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4506" y="6324656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896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1AB287A-ACEE-4544-AAC6-A85388E2C062}"/>
              </a:ext>
            </a:extLst>
          </p:cNvPr>
          <p:cNvSpPr/>
          <p:nvPr/>
        </p:nvSpPr>
        <p:spPr>
          <a:xfrm>
            <a:off x="1824506" y="378477"/>
            <a:ext cx="9830873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Runoff </a:t>
            </a:r>
            <a:r>
              <a:rPr lang="en-US" sz="3200" dirty="0">
                <a:solidFill>
                  <a:srgbClr val="333333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is that part of precipitation that appears in a drainage channel as surface flow in a perennial or an intermittent form. </a:t>
            </a:r>
          </a:p>
          <a:p>
            <a:endParaRPr lang="en-US" sz="3200" dirty="0">
              <a:solidFill>
                <a:srgbClr val="333333"/>
              </a:solidFill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r>
              <a:rPr lang="en-US" sz="3200" dirty="0">
                <a:solidFill>
                  <a:srgbClr val="333333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It is that part of water, which can be used for engineering purposes and hence is also known as </a:t>
            </a:r>
            <a:r>
              <a:rPr lang="en-US" sz="3200" i="1" dirty="0">
                <a:solidFill>
                  <a:srgbClr val="FF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yield of catchment</a:t>
            </a:r>
            <a:r>
              <a:rPr lang="en-US" sz="3200" dirty="0">
                <a:solidFill>
                  <a:srgbClr val="333333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3200" dirty="0">
              <a:solidFill>
                <a:srgbClr val="333333"/>
              </a:solidFill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r>
              <a:rPr lang="en-US" sz="3200" dirty="0">
                <a:solidFill>
                  <a:srgbClr val="333333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The yield from a catchment is generally expressed in terms of </a:t>
            </a:r>
            <a:r>
              <a:rPr lang="en-US" sz="3200" dirty="0">
                <a:solidFill>
                  <a:srgbClr val="FF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volume</a:t>
            </a:r>
            <a:r>
              <a:rPr lang="en-US" sz="3200" dirty="0">
                <a:solidFill>
                  <a:srgbClr val="333333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, in a </a:t>
            </a:r>
            <a:r>
              <a:rPr lang="en-US" sz="3200" dirty="0">
                <a:solidFill>
                  <a:srgbClr val="FF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season</a:t>
            </a:r>
            <a:r>
              <a:rPr lang="en-US" sz="3200" dirty="0">
                <a:solidFill>
                  <a:srgbClr val="333333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or a </a:t>
            </a:r>
            <a:r>
              <a:rPr lang="en-US" sz="3200" dirty="0">
                <a:solidFill>
                  <a:srgbClr val="FF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year</a:t>
            </a:r>
            <a:r>
              <a:rPr lang="en-US" sz="3200" dirty="0">
                <a:solidFill>
                  <a:srgbClr val="333333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.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8600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4">
            <a:extLst>
              <a:ext uri="{FF2B5EF4-FFF2-40B4-BE49-F238E27FC236}">
                <a16:creationId xmlns:a16="http://schemas.microsoft.com/office/drawing/2014/main" id="{77FB9C41-4062-4CE3-A9D5-1A1D1D0D97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4506" y="6324656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0E1B6E1D-F5D5-49EA-B3B0-C5AB63CF8E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914006"/>
              </p:ext>
            </p:extLst>
          </p:nvPr>
        </p:nvGraphicFramePr>
        <p:xfrm>
          <a:off x="3108121" y="3429000"/>
          <a:ext cx="8379833" cy="30475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46624">
                  <a:extLst>
                    <a:ext uri="{9D8B030D-6E8A-4147-A177-3AD203B41FA5}">
                      <a16:colId xmlns:a16="http://schemas.microsoft.com/office/drawing/2014/main" val="755903452"/>
                    </a:ext>
                  </a:extLst>
                </a:gridCol>
                <a:gridCol w="3525616">
                  <a:extLst>
                    <a:ext uri="{9D8B030D-6E8A-4147-A177-3AD203B41FA5}">
                      <a16:colId xmlns:a16="http://schemas.microsoft.com/office/drawing/2014/main" val="2194439255"/>
                    </a:ext>
                  </a:extLst>
                </a:gridCol>
                <a:gridCol w="2807593">
                  <a:extLst>
                    <a:ext uri="{9D8B030D-6E8A-4147-A177-3AD203B41FA5}">
                      <a16:colId xmlns:a16="http://schemas.microsoft.com/office/drawing/2014/main" val="908480281"/>
                    </a:ext>
                  </a:extLst>
                </a:gridCol>
              </a:tblGrid>
              <a:tr h="41332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</a:rPr>
                        <a:t>Serial no.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Simplified Arabic" panose="02020603050405020304" pitchFamily="18" charset="-78"/>
                      </a:endParaRPr>
                    </a:p>
                  </a:txBody>
                  <a:tcPr marL="95250" marR="95250" marT="95250" marB="952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</a:rPr>
                        <a:t>Type of catchments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Simplified Arabic" panose="02020603050405020304" pitchFamily="18" charset="-78"/>
                      </a:endParaRPr>
                    </a:p>
                  </a:txBody>
                  <a:tcPr marL="95250" marR="95250" marT="95250" marB="952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Value of K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Simplified Arabic" panose="02020603050405020304" pitchFamily="18" charset="-78"/>
                      </a:endParaRPr>
                    </a:p>
                  </a:txBody>
                  <a:tcPr marL="95250" marR="95250" marT="95250" marB="95250"/>
                </a:tc>
                <a:extLst>
                  <a:ext uri="{0D108BD9-81ED-4DB2-BD59-A6C34878D82A}">
                    <a16:rowId xmlns:a16="http://schemas.microsoft.com/office/drawing/2014/main" val="1992311055"/>
                  </a:ext>
                </a:extLst>
              </a:tr>
              <a:tr h="4134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1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Simplified Arabic" panose="02020603050405020304" pitchFamily="18" charset="-78"/>
                      </a:endParaRPr>
                    </a:p>
                  </a:txBody>
                  <a:tcPr marL="95250" marR="95250" marT="95250" marB="9525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</a:rPr>
                        <a:t>Urban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Simplified Arabic" panose="02020603050405020304" pitchFamily="18" charset="-78"/>
                      </a:endParaRPr>
                    </a:p>
                  </a:txBody>
                  <a:tcPr marL="95250" marR="95250" marT="95250" marB="9525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</a:rPr>
                        <a:t>0.05–0.5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Simplified Arabic" panose="02020603050405020304" pitchFamily="18" charset="-78"/>
                      </a:endParaRPr>
                    </a:p>
                  </a:txBody>
                  <a:tcPr marL="95250" marR="95250" marT="95250" marB="95250"/>
                </a:tc>
                <a:extLst>
                  <a:ext uri="{0D108BD9-81ED-4DB2-BD59-A6C34878D82A}">
                    <a16:rowId xmlns:a16="http://schemas.microsoft.com/office/drawing/2014/main" val="1382460699"/>
                  </a:ext>
                </a:extLst>
              </a:tr>
              <a:tr h="4134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2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Simplified Arabic" panose="02020603050405020304" pitchFamily="18" charset="-78"/>
                      </a:endParaRPr>
                    </a:p>
                  </a:txBody>
                  <a:tcPr marL="95250" marR="95250" marT="95250" marB="9525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</a:rPr>
                        <a:t>Forest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Simplified Arabic" panose="02020603050405020304" pitchFamily="18" charset="-78"/>
                      </a:endParaRPr>
                    </a:p>
                  </a:txBody>
                  <a:tcPr marL="95250" marR="95250" marT="95250" marB="9525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</a:rPr>
                        <a:t>0.2–0.5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Simplified Arabic" panose="02020603050405020304" pitchFamily="18" charset="-78"/>
                      </a:endParaRPr>
                    </a:p>
                  </a:txBody>
                  <a:tcPr marL="95250" marR="95250" marT="95250" marB="95250"/>
                </a:tc>
                <a:extLst>
                  <a:ext uri="{0D108BD9-81ED-4DB2-BD59-A6C34878D82A}">
                    <a16:rowId xmlns:a16="http://schemas.microsoft.com/office/drawing/2014/main" val="697398121"/>
                  </a:ext>
                </a:extLst>
              </a:tr>
              <a:tr h="6209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3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Simplified Arabic" panose="02020603050405020304" pitchFamily="18" charset="-78"/>
                      </a:endParaRPr>
                    </a:p>
                  </a:txBody>
                  <a:tcPr marL="95250" marR="95250" marT="95250" marB="9525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Commercial and industrial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Simplified Arabic" panose="02020603050405020304" pitchFamily="18" charset="-78"/>
                      </a:endParaRPr>
                    </a:p>
                  </a:txBody>
                  <a:tcPr marL="95250" marR="95250" marT="95250" marB="9525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</a:rPr>
                        <a:t>0.9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Simplified Arabic" panose="02020603050405020304" pitchFamily="18" charset="-78"/>
                      </a:endParaRPr>
                    </a:p>
                  </a:txBody>
                  <a:tcPr marL="95250" marR="95250" marT="95250" marB="95250"/>
                </a:tc>
                <a:extLst>
                  <a:ext uri="{0D108BD9-81ED-4DB2-BD59-A6C34878D82A}">
                    <a16:rowId xmlns:a16="http://schemas.microsoft.com/office/drawing/2014/main" val="890199544"/>
                  </a:ext>
                </a:extLst>
              </a:tr>
              <a:tr h="4134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4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Simplified Arabic" panose="02020603050405020304" pitchFamily="18" charset="-78"/>
                      </a:endParaRPr>
                    </a:p>
                  </a:txBody>
                  <a:tcPr marL="95250" marR="95250" marT="95250" marB="9525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Parks and farms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Simplified Arabic" panose="02020603050405020304" pitchFamily="18" charset="-78"/>
                      </a:endParaRPr>
                    </a:p>
                  </a:txBody>
                  <a:tcPr marL="95250" marR="95250" marT="95250" marB="9525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</a:rPr>
                        <a:t>0.3–0.5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Simplified Arabic" panose="02020603050405020304" pitchFamily="18" charset="-78"/>
                      </a:endParaRPr>
                    </a:p>
                  </a:txBody>
                  <a:tcPr marL="95250" marR="95250" marT="95250" marB="95250"/>
                </a:tc>
                <a:extLst>
                  <a:ext uri="{0D108BD9-81ED-4DB2-BD59-A6C34878D82A}">
                    <a16:rowId xmlns:a16="http://schemas.microsoft.com/office/drawing/2014/main" val="3659039437"/>
                  </a:ext>
                </a:extLst>
              </a:tr>
              <a:tr h="6209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5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Simplified Arabic" panose="02020603050405020304" pitchFamily="18" charset="-78"/>
                      </a:endParaRPr>
                    </a:p>
                  </a:txBody>
                  <a:tcPr marL="95250" marR="95250" marT="95250" marB="9525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</a:rPr>
                        <a:t>Concrete pavements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Simplified Arabic" panose="02020603050405020304" pitchFamily="18" charset="-78"/>
                      </a:endParaRPr>
                    </a:p>
                  </a:txBody>
                  <a:tcPr marL="95250" marR="95250" marT="95250" marB="9525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</a:rPr>
                        <a:t>0.85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Simplified Arabic" panose="02020603050405020304" pitchFamily="18" charset="-78"/>
                      </a:endParaRPr>
                    </a:p>
                  </a:txBody>
                  <a:tcPr marL="95250" marR="95250" marT="95250" marB="95250"/>
                </a:tc>
                <a:extLst>
                  <a:ext uri="{0D108BD9-81ED-4DB2-BD59-A6C34878D82A}">
                    <a16:rowId xmlns:a16="http://schemas.microsoft.com/office/drawing/2014/main" val="4256633297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1CACAC3D-34D5-4133-A959-F682C74F9AF3}"/>
              </a:ext>
            </a:extLst>
          </p:cNvPr>
          <p:cNvSpPr/>
          <p:nvPr/>
        </p:nvSpPr>
        <p:spPr>
          <a:xfrm>
            <a:off x="1824505" y="810812"/>
            <a:ext cx="10127089" cy="23837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>
                <a:solidFill>
                  <a:srgbClr val="FF0000"/>
                </a:solidFill>
              </a:rPr>
              <a:t>Rainfall-Runoff correlation</a:t>
            </a:r>
            <a:endParaRPr lang="en-US" dirty="0">
              <a:solidFill>
                <a:srgbClr val="FF0000"/>
              </a:solidFill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endParaRPr lang="en-US" dirty="0">
              <a:solidFill>
                <a:srgbClr val="FF0000"/>
              </a:solidFill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r>
              <a:rPr lang="en-US" dirty="0">
                <a:solidFill>
                  <a:srgbClr val="333333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Runoff is correlated to rainfall as follows: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solidFill>
                  <a:srgbClr val="333333"/>
                </a:solidFill>
                <a:latin typeface="Georgia" panose="02040502050405020303" pitchFamily="18" charset="0"/>
                <a:ea typeface="Calibri" panose="020F0502020204030204" pitchFamily="34" charset="0"/>
                <a:cs typeface="Simplified Arabic" panose="02020603050405020304" pitchFamily="18" charset="-78"/>
              </a:rPr>
              <a:t>Runoff = K × (annual rainfall)</a:t>
            </a:r>
          </a:p>
          <a:p>
            <a:r>
              <a:rPr lang="en-US" dirty="0">
                <a:solidFill>
                  <a:srgbClr val="333333"/>
                </a:solidFill>
                <a:latin typeface="Georgia" panose="02040502050405020303" pitchFamily="18" charset="0"/>
              </a:rPr>
              <a:t>where, K = Constant and its value for various types of catchment areas are shown in table below</a:t>
            </a:r>
          </a:p>
          <a:p>
            <a:endParaRPr lang="en-US" dirty="0">
              <a:solidFill>
                <a:srgbClr val="333333"/>
              </a:solidFill>
              <a:latin typeface="Georgia" panose="02040502050405020303" pitchFamily="18" charset="0"/>
            </a:endParaRPr>
          </a:p>
          <a:p>
            <a:r>
              <a:rPr lang="en-US" dirty="0">
                <a:solidFill>
                  <a:srgbClr val="333333"/>
                </a:solidFill>
                <a:latin typeface="Georgia" panose="02040502050405020303" pitchFamily="18" charset="0"/>
              </a:rPr>
              <a:t>This method is applicable mainly to small urban catchment areas.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1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Simplified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17507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4">
            <a:extLst>
              <a:ext uri="{FF2B5EF4-FFF2-40B4-BE49-F238E27FC236}">
                <a16:creationId xmlns:a16="http://schemas.microsoft.com/office/drawing/2014/main" id="{77FB9C41-4062-4CE3-A9D5-1A1D1D0D97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4506" y="6324656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52B0367B-20CD-41B7-AFA1-A132CF4E39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4506" y="796357"/>
            <a:ext cx="7548094" cy="3108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A catchment area of 150 km</a:t>
            </a:r>
            <a:r>
              <a:rPr kumimoji="0" lang="en-US" altLang="en-US" sz="1000" b="0" i="0" u="none" strike="noStrike" cap="none" normalizeH="0" baseline="30000" dirty="0">
                <a:ln>
                  <a:noFill/>
                </a:ln>
                <a:solidFill>
                  <a:srgbClr val="666666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2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 has the following type of distribution: </a:t>
            </a:r>
            <a:endParaRPr kumimoji="0" lang="en-US" altLang="en-U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rgbClr val="333333"/>
              </a:solidFill>
              <a:effectLst/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1400" dirty="0">
              <a:solidFill>
                <a:srgbClr val="333333"/>
              </a:solidFill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rgbClr val="333333"/>
              </a:solidFill>
              <a:effectLst/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1400" dirty="0">
              <a:solidFill>
                <a:srgbClr val="333333"/>
              </a:solidFill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rgbClr val="333333"/>
              </a:solidFill>
              <a:effectLst/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1400" dirty="0">
              <a:solidFill>
                <a:srgbClr val="333333"/>
              </a:solidFill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rgbClr val="333333"/>
              </a:solidFill>
              <a:effectLst/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1400" dirty="0">
              <a:solidFill>
                <a:srgbClr val="333333"/>
              </a:solidFill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rgbClr val="333333"/>
              </a:solidFill>
              <a:effectLst/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1400" dirty="0">
              <a:solidFill>
                <a:srgbClr val="333333"/>
              </a:solidFill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rgbClr val="333333"/>
              </a:solidFill>
              <a:effectLst/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1400" dirty="0">
              <a:solidFill>
                <a:srgbClr val="333333"/>
              </a:solidFill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Find the annual runoff from the catchment when the average annual precipitation is 90 cm.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F10F6924-A7C7-4265-8DF5-5E1FAE5F9B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0138557"/>
              </p:ext>
            </p:extLst>
          </p:nvPr>
        </p:nvGraphicFramePr>
        <p:xfrm>
          <a:off x="4036453" y="1197626"/>
          <a:ext cx="4719917" cy="23060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37571">
                  <a:extLst>
                    <a:ext uri="{9D8B030D-6E8A-4147-A177-3AD203B41FA5}">
                      <a16:colId xmlns:a16="http://schemas.microsoft.com/office/drawing/2014/main" val="1243745100"/>
                    </a:ext>
                  </a:extLst>
                </a:gridCol>
                <a:gridCol w="1444775">
                  <a:extLst>
                    <a:ext uri="{9D8B030D-6E8A-4147-A177-3AD203B41FA5}">
                      <a16:colId xmlns:a16="http://schemas.microsoft.com/office/drawing/2014/main" val="3623383795"/>
                    </a:ext>
                  </a:extLst>
                </a:gridCol>
                <a:gridCol w="1637571">
                  <a:extLst>
                    <a:ext uri="{9D8B030D-6E8A-4147-A177-3AD203B41FA5}">
                      <a16:colId xmlns:a16="http://schemas.microsoft.com/office/drawing/2014/main" val="2615845401"/>
                    </a:ext>
                  </a:extLst>
                </a:gridCol>
              </a:tblGrid>
              <a:tr h="35461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Area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Simplified Arabic" panose="02020603050405020304" pitchFamily="18" charset="-78"/>
                      </a:endParaRPr>
                    </a:p>
                  </a:txBody>
                  <a:tcPr marL="95250" marR="95250" marT="95250" marB="952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Type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Simplified Arabic" panose="02020603050405020304" pitchFamily="18" charset="-78"/>
                      </a:endParaRPr>
                    </a:p>
                  </a:txBody>
                  <a:tcPr marL="95250" marR="95250" marT="95250" marB="952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%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Simplified Arabic" panose="02020603050405020304" pitchFamily="18" charset="-78"/>
                      </a:endParaRPr>
                    </a:p>
                  </a:txBody>
                  <a:tcPr marL="95250" marR="95250" marT="95250" marB="95250"/>
                </a:tc>
                <a:extLst>
                  <a:ext uri="{0D108BD9-81ED-4DB2-BD59-A6C34878D82A}">
                    <a16:rowId xmlns:a16="http://schemas.microsoft.com/office/drawing/2014/main" val="2184732209"/>
                  </a:ext>
                </a:extLst>
              </a:tr>
              <a:tr h="39991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A1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Simplified Arabic" panose="02020603050405020304" pitchFamily="18" charset="-78"/>
                      </a:endParaRPr>
                    </a:p>
                  </a:txBody>
                  <a:tcPr marL="95250" marR="95250" marT="95250" marB="9525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Urban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Simplified Arabic" panose="02020603050405020304" pitchFamily="18" charset="-78"/>
                      </a:endParaRPr>
                    </a:p>
                  </a:txBody>
                  <a:tcPr marL="95250" marR="95250" marT="95250" marB="9525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20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Simplified Arabic" panose="02020603050405020304" pitchFamily="18" charset="-78"/>
                      </a:endParaRPr>
                    </a:p>
                  </a:txBody>
                  <a:tcPr marL="95250" marR="95250" marT="95250" marB="95250"/>
                </a:tc>
                <a:extLst>
                  <a:ext uri="{0D108BD9-81ED-4DB2-BD59-A6C34878D82A}">
                    <a16:rowId xmlns:a16="http://schemas.microsoft.com/office/drawing/2014/main" val="390403043"/>
                  </a:ext>
                </a:extLst>
              </a:tr>
              <a:tr h="39991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A2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Simplified Arabic" panose="02020603050405020304" pitchFamily="18" charset="-78"/>
                      </a:endParaRPr>
                    </a:p>
                  </a:txBody>
                  <a:tcPr marL="95250" marR="95250" marT="95250" marB="9525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Forest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Simplified Arabic" panose="02020603050405020304" pitchFamily="18" charset="-78"/>
                      </a:endParaRPr>
                    </a:p>
                  </a:txBody>
                  <a:tcPr marL="95250" marR="95250" marT="95250" marB="9525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</a:rPr>
                        <a:t>35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Simplified Arabic" panose="02020603050405020304" pitchFamily="18" charset="-78"/>
                      </a:endParaRPr>
                    </a:p>
                  </a:txBody>
                  <a:tcPr marL="95250" marR="95250" marT="95250" marB="95250"/>
                </a:tc>
                <a:extLst>
                  <a:ext uri="{0D108BD9-81ED-4DB2-BD59-A6C34878D82A}">
                    <a16:rowId xmlns:a16="http://schemas.microsoft.com/office/drawing/2014/main" val="2374035186"/>
                  </a:ext>
                </a:extLst>
              </a:tr>
              <a:tr h="5327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A3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Simplified Arabic" panose="02020603050405020304" pitchFamily="18" charset="-78"/>
                      </a:endParaRPr>
                    </a:p>
                  </a:txBody>
                  <a:tcPr marL="95250" marR="95250" marT="95250" marB="9525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Commercial and industrial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Simplified Arabic" panose="02020603050405020304" pitchFamily="18" charset="-78"/>
                      </a:endParaRPr>
                    </a:p>
                  </a:txBody>
                  <a:tcPr marL="95250" marR="95250" marT="95250" marB="9525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</a:rPr>
                        <a:t>30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Simplified Arabic" panose="02020603050405020304" pitchFamily="18" charset="-78"/>
                      </a:endParaRPr>
                    </a:p>
                  </a:txBody>
                  <a:tcPr marL="95250" marR="95250" marT="95250" marB="95250"/>
                </a:tc>
                <a:extLst>
                  <a:ext uri="{0D108BD9-81ED-4DB2-BD59-A6C34878D82A}">
                    <a16:rowId xmlns:a16="http://schemas.microsoft.com/office/drawing/2014/main" val="1494881274"/>
                  </a:ext>
                </a:extLst>
              </a:tr>
              <a:tr h="5327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A4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Simplified Arabic" panose="02020603050405020304" pitchFamily="18" charset="-78"/>
                      </a:endParaRPr>
                    </a:p>
                  </a:txBody>
                  <a:tcPr marL="95250" marR="95250" marT="95250" marB="9525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Concrete pavement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Simplified Arabic" panose="02020603050405020304" pitchFamily="18" charset="-78"/>
                      </a:endParaRPr>
                    </a:p>
                  </a:txBody>
                  <a:tcPr marL="95250" marR="95250" marT="95250" marB="9525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</a:rPr>
                        <a:t>15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Simplified Arabic" panose="02020603050405020304" pitchFamily="18" charset="-78"/>
                      </a:endParaRPr>
                    </a:p>
                  </a:txBody>
                  <a:tcPr marL="95250" marR="95250" marT="95250" marB="95250"/>
                </a:tc>
                <a:extLst>
                  <a:ext uri="{0D108BD9-81ED-4DB2-BD59-A6C34878D82A}">
                    <a16:rowId xmlns:a16="http://schemas.microsoft.com/office/drawing/2014/main" val="694844936"/>
                  </a:ext>
                </a:extLst>
              </a:tr>
            </a:tbl>
          </a:graphicData>
        </a:graphic>
      </p:graphicFrame>
      <p:sp>
        <p:nvSpPr>
          <p:cNvPr id="7" name="Rectangle 3">
            <a:extLst>
              <a:ext uri="{FF2B5EF4-FFF2-40B4-BE49-F238E27FC236}">
                <a16:creationId xmlns:a16="http://schemas.microsoft.com/office/drawing/2014/main" id="{3959877C-2CE2-4452-9AC3-F1BE1D62C6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4506" y="4131404"/>
            <a:ext cx="10116482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Solution:</a:t>
            </a:r>
            <a:endParaRPr kumimoji="0" lang="en-US" altLang="en-U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The runoff coefficient K for the respective type of catchment and the annual runoff from each type of catchment will be as follows:</a:t>
            </a:r>
            <a:endParaRPr kumimoji="0" lang="en-US" altLang="en-U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482" name="Picture 383" descr="https://www.safaribooksonline.com/library/view/elementary-engineering-hydrology/9789332508187/images/page194.png">
            <a:extLst>
              <a:ext uri="{FF2B5EF4-FFF2-40B4-BE49-F238E27FC236}">
                <a16:creationId xmlns:a16="http://schemas.microsoft.com/office/drawing/2014/main" id="{47C68889-4BB0-4686-8FD5-F2EA879E93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1834" y="4972257"/>
            <a:ext cx="6236260" cy="1664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4">
            <a:extLst>
              <a:ext uri="{FF2B5EF4-FFF2-40B4-BE49-F238E27FC236}">
                <a16:creationId xmlns:a16="http://schemas.microsoft.com/office/drawing/2014/main" id="{AD9A0AD0-9624-4877-B0DE-3B951876CB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4506" y="6182285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82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4">
            <a:extLst>
              <a:ext uri="{FF2B5EF4-FFF2-40B4-BE49-F238E27FC236}">
                <a16:creationId xmlns:a16="http://schemas.microsoft.com/office/drawing/2014/main" id="{77FB9C41-4062-4CE3-A9D5-1A1D1D0D97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4506" y="6324656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AD9A0AD0-9624-4877-B0DE-3B951876CB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4506" y="6182285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85C6DCC-D4EE-4A75-A99B-447A673A1CD4}"/>
              </a:ext>
            </a:extLst>
          </p:cNvPr>
          <p:cNvSpPr/>
          <p:nvPr/>
        </p:nvSpPr>
        <p:spPr>
          <a:xfrm>
            <a:off x="1824506" y="647661"/>
            <a:ext cx="10127089" cy="4200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>
                <a:solidFill>
                  <a:srgbClr val="FF0000"/>
                </a:solidFill>
              </a:rPr>
              <a:t>Rainfall-Runoff correlation</a:t>
            </a:r>
            <a:endParaRPr lang="en-US" dirty="0">
              <a:solidFill>
                <a:srgbClr val="FF0000"/>
              </a:solidFill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endParaRPr lang="en-US" dirty="0">
              <a:solidFill>
                <a:srgbClr val="FF0000"/>
              </a:solidFill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r>
              <a:rPr lang="en-US" dirty="0">
                <a:solidFill>
                  <a:srgbClr val="333333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The relationship between rainfall in a period and the corresponding runoff is quite complex and is influenced by a host of factors relating to the catchment and climate. </a:t>
            </a:r>
          </a:p>
          <a:p>
            <a:endParaRPr lang="en-US" dirty="0">
              <a:solidFill>
                <a:srgbClr val="333333"/>
              </a:solidFill>
              <a:latin typeface="Georgia" panose="02040502050405020303" pitchFamily="18" charset="0"/>
            </a:endParaRPr>
          </a:p>
          <a:p>
            <a:r>
              <a:rPr lang="en-US" dirty="0">
                <a:solidFill>
                  <a:srgbClr val="333333"/>
                </a:solidFill>
                <a:latin typeface="Georgia" panose="02040502050405020303" pitchFamily="18" charset="0"/>
              </a:rPr>
              <a:t>One of the most common methods is to correlate seasonal or annual measured runoff values (t) with corresponding rainfall (P) values. </a:t>
            </a:r>
          </a:p>
          <a:p>
            <a:endParaRPr lang="en-US" dirty="0">
              <a:solidFill>
                <a:srgbClr val="333333"/>
              </a:solidFill>
              <a:latin typeface="Georgia" panose="02040502050405020303" pitchFamily="18" charset="0"/>
            </a:endParaRPr>
          </a:p>
          <a:p>
            <a:r>
              <a:rPr lang="en-US" dirty="0">
                <a:solidFill>
                  <a:srgbClr val="333333"/>
                </a:solidFill>
                <a:latin typeface="Georgia" panose="02040502050405020303" pitchFamily="18" charset="0"/>
              </a:rPr>
              <a:t>A commonly adopted method is to fit a liner regression line between R and P and to accept the result if the correlation coefficient is nearer unit. </a:t>
            </a:r>
          </a:p>
          <a:p>
            <a:endParaRPr lang="en-US" dirty="0">
              <a:solidFill>
                <a:srgbClr val="333333"/>
              </a:solidFill>
              <a:latin typeface="Georgia" panose="02040502050405020303" pitchFamily="18" charset="0"/>
            </a:endParaRPr>
          </a:p>
          <a:p>
            <a:r>
              <a:rPr lang="en-US" dirty="0">
                <a:solidFill>
                  <a:srgbClr val="333333"/>
                </a:solidFill>
                <a:latin typeface="Georgia" panose="02040502050405020303" pitchFamily="18" charset="0"/>
              </a:rPr>
              <a:t>The equation of the straight-line regression between runoff R and rainfall P is: </a:t>
            </a:r>
          </a:p>
          <a:p>
            <a:endParaRPr lang="en-US" dirty="0">
              <a:solidFill>
                <a:srgbClr val="333333"/>
              </a:solidFill>
              <a:latin typeface="Georgia" panose="02040502050405020303" pitchFamily="18" charset="0"/>
            </a:endParaRPr>
          </a:p>
          <a:p>
            <a:endParaRPr lang="en-US" dirty="0">
              <a:solidFill>
                <a:srgbClr val="333333"/>
              </a:solidFill>
              <a:latin typeface="Georgia" panose="02040502050405020303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1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Simplified Arabic" panose="02020603050405020304" pitchFamily="18" charset="-78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CF9A8E0-78D4-4008-9861-6C062E8F2D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8622" y="4361329"/>
            <a:ext cx="6200496" cy="1980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244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46984A01-B9FB-4F5C-A187-664C93202222}"/>
              </a:ext>
            </a:extLst>
          </p:cNvPr>
          <p:cNvSpPr txBox="1"/>
          <p:nvPr/>
        </p:nvSpPr>
        <p:spPr>
          <a:xfrm>
            <a:off x="9251921" y="4081118"/>
            <a:ext cx="1107583" cy="35916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58BF48F-F271-4CD9-B445-1B91BBCC40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3356" y="4535084"/>
            <a:ext cx="8468529" cy="1213439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B8AB9B80-5610-4CF9-913E-2F03BDC63DC1}"/>
              </a:ext>
            </a:extLst>
          </p:cNvPr>
          <p:cNvGrpSpPr/>
          <p:nvPr/>
        </p:nvGrpSpPr>
        <p:grpSpPr>
          <a:xfrm>
            <a:off x="1963356" y="675714"/>
            <a:ext cx="8468530" cy="5072809"/>
            <a:chOff x="1963356" y="675714"/>
            <a:chExt cx="8468530" cy="5072809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B2210EC9-7E1E-48C8-9979-4F5DFCD9891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63357" y="675714"/>
              <a:ext cx="8468529" cy="668568"/>
            </a:xfrm>
            <a:prstGeom prst="rect">
              <a:avLst/>
            </a:prstGeom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AA2073C-444E-4CD3-B85F-800EFBC4C3B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007006" y="1492882"/>
              <a:ext cx="5298052" cy="863951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0A3477D5-A886-49A3-907B-074B55263E3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12470"/>
            <a:stretch/>
          </p:blipFill>
          <p:spPr>
            <a:xfrm>
              <a:off x="1963357" y="2547089"/>
              <a:ext cx="8396147" cy="863951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FA0C297E-E2C9-4FEB-9636-CA9BDFC54E0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963356" y="3601296"/>
              <a:ext cx="8468529" cy="936671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A057F0E-206F-4D15-AFF9-E1E08D469A24}"/>
                </a:ext>
              </a:extLst>
            </p:cNvPr>
            <p:cNvSpPr txBox="1"/>
            <p:nvPr/>
          </p:nvSpPr>
          <p:spPr>
            <a:xfrm>
              <a:off x="2125014" y="4816699"/>
              <a:ext cx="8234490" cy="93182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4072D97-2FA2-4C8A-8697-7DFFEB85C930}"/>
                </a:ext>
              </a:extLst>
            </p:cNvPr>
            <p:cNvSpPr txBox="1"/>
            <p:nvPr/>
          </p:nvSpPr>
          <p:spPr>
            <a:xfrm>
              <a:off x="4919730" y="4440287"/>
              <a:ext cx="5439774" cy="47982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8A62A637-587C-4315-A04C-362CD2CB92CD}"/>
              </a:ext>
            </a:extLst>
          </p:cNvPr>
          <p:cNvSpPr txBox="1"/>
          <p:nvPr/>
        </p:nvSpPr>
        <p:spPr>
          <a:xfrm>
            <a:off x="9672034" y="4081118"/>
            <a:ext cx="687470" cy="4539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869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825B9BD-7C1E-407C-BBB1-BB3F4E217D2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6443"/>
          <a:stretch/>
        </p:blipFill>
        <p:spPr>
          <a:xfrm>
            <a:off x="2510642" y="2308536"/>
            <a:ext cx="8552310" cy="3939995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BA184D00-47FB-4459-9885-A1A3133CB006}"/>
              </a:ext>
            </a:extLst>
          </p:cNvPr>
          <p:cNvSpPr/>
          <p:nvPr/>
        </p:nvSpPr>
        <p:spPr>
          <a:xfrm>
            <a:off x="1824506" y="647661"/>
            <a:ext cx="10127089" cy="19848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>
                <a:solidFill>
                  <a:srgbClr val="FF0000"/>
                </a:solidFill>
              </a:rPr>
              <a:t>Example 2</a:t>
            </a:r>
            <a:endParaRPr lang="en-US" dirty="0">
              <a:solidFill>
                <a:srgbClr val="FF0000"/>
              </a:solidFill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endParaRPr lang="en-US" dirty="0">
              <a:solidFill>
                <a:srgbClr val="FF0000"/>
              </a:solidFill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r>
              <a:rPr lang="en-US" dirty="0">
                <a:solidFill>
                  <a:srgbClr val="333333"/>
                </a:solidFill>
                <a:latin typeface="Georgia" panose="02040502050405020303" pitchFamily="18" charset="0"/>
              </a:rPr>
              <a:t>Annual rainfall and runoff volume (cm) of a catchment spanning a period of 21 years are given below. Develop a linear correlation equation to estimate annual runoff volume for a given annual rainfall value. </a:t>
            </a:r>
          </a:p>
          <a:p>
            <a:endParaRPr lang="en-US" dirty="0">
              <a:solidFill>
                <a:srgbClr val="333333"/>
              </a:solidFill>
              <a:latin typeface="Georgia" panose="02040502050405020303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1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Simplified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76003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BA184D00-47FB-4459-9885-A1A3133CB006}"/>
              </a:ext>
            </a:extLst>
          </p:cNvPr>
          <p:cNvSpPr/>
          <p:nvPr/>
        </p:nvSpPr>
        <p:spPr>
          <a:xfrm>
            <a:off x="1824506" y="647661"/>
            <a:ext cx="10127089" cy="8613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>
                <a:solidFill>
                  <a:srgbClr val="FF0000"/>
                </a:solidFill>
              </a:rPr>
              <a:t>Solution</a:t>
            </a:r>
            <a:endParaRPr lang="en-US" dirty="0">
              <a:solidFill>
                <a:srgbClr val="FF0000"/>
              </a:solidFill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endParaRPr lang="en-US" dirty="0">
              <a:solidFill>
                <a:srgbClr val="333333"/>
              </a:solidFill>
              <a:latin typeface="Georgia" panose="02040502050405020303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1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Simplified Arabic" panose="02020603050405020304" pitchFamily="18" charset="-78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DD2D8C9-47AF-4BD7-9106-2C6E71027C3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5518"/>
          <a:stretch/>
        </p:blipFill>
        <p:spPr>
          <a:xfrm>
            <a:off x="3564630" y="159022"/>
            <a:ext cx="5062740" cy="6539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811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AC44FDBC-64E7-4C4C-B97A-C5AA957C496A}"/>
              </a:ext>
            </a:extLst>
          </p:cNvPr>
          <p:cNvGrpSpPr/>
          <p:nvPr/>
        </p:nvGrpSpPr>
        <p:grpSpPr>
          <a:xfrm>
            <a:off x="1944710" y="656568"/>
            <a:ext cx="8302580" cy="5717341"/>
            <a:chOff x="1944710" y="656568"/>
            <a:chExt cx="8302580" cy="5717341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AE4CDA18-60AC-4866-89B9-35496BD7656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4019" r="9553" b="51878"/>
            <a:stretch/>
          </p:blipFill>
          <p:spPr>
            <a:xfrm>
              <a:off x="1944710" y="656568"/>
              <a:ext cx="8302580" cy="1283155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C9ACDF1B-0487-4909-8FA7-9F6344ADEB6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44710" y="2994443"/>
              <a:ext cx="8302580" cy="1240616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0ED7DE45-4DEB-45B6-8A01-C14D2637739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944710" y="4238960"/>
              <a:ext cx="8302580" cy="2134949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571981D9-D56C-4831-B2C5-72238CA963B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9527" t="59807" r="2812"/>
            <a:stretch/>
          </p:blipFill>
          <p:spPr>
            <a:xfrm>
              <a:off x="1944710" y="1939723"/>
              <a:ext cx="8302580" cy="10547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70785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43D7840-4225-4938-A271-EBA4B0339F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9247" y="621002"/>
            <a:ext cx="7538702" cy="4606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807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ACE7F61-28CB-448C-9D85-F1C8B3354449}"/>
              </a:ext>
            </a:extLst>
          </p:cNvPr>
          <p:cNvSpPr txBox="1"/>
          <p:nvPr/>
        </p:nvSpPr>
        <p:spPr>
          <a:xfrm>
            <a:off x="1808476" y="231820"/>
            <a:ext cx="993705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Georgia" panose="02040502050405020303" pitchFamily="18" charset="0"/>
              </a:rPr>
              <a:t>SCS-CN method </a:t>
            </a:r>
          </a:p>
          <a:p>
            <a:endParaRPr lang="en-US" dirty="0"/>
          </a:p>
          <a:p>
            <a:pPr indent="231775"/>
            <a:r>
              <a:rPr lang="en-US" dirty="0">
                <a:latin typeface="Georgia" panose="02040502050405020303" pitchFamily="18" charset="0"/>
              </a:rPr>
              <a:t>SCS-CN method, developed by Soil Conservation Services (SCS) of USA in 1969, is a simple, predictable, and stable conceptual method for estimation of direct runoff depth based on storm rainfall depth. </a:t>
            </a:r>
          </a:p>
          <a:p>
            <a:pPr indent="231775"/>
            <a:endParaRPr lang="en-US" dirty="0">
              <a:latin typeface="Georgia" panose="02040502050405020303" pitchFamily="18" charset="0"/>
            </a:endParaRPr>
          </a:p>
          <a:p>
            <a:pPr indent="231775"/>
            <a:r>
              <a:rPr lang="en-US" dirty="0">
                <a:latin typeface="Georgia" panose="02040502050405020303" pitchFamily="18" charset="0"/>
              </a:rPr>
              <a:t>It relies on only one parameter, CN. </a:t>
            </a:r>
          </a:p>
          <a:p>
            <a:pPr indent="231775"/>
            <a:endParaRPr lang="en-US" dirty="0">
              <a:latin typeface="Georgia" panose="02040502050405020303" pitchFamily="18" charset="0"/>
            </a:endParaRPr>
          </a:p>
          <a:p>
            <a:pPr indent="231775"/>
            <a:r>
              <a:rPr lang="en-US" dirty="0">
                <a:latin typeface="Georgia" panose="02040502050405020303" pitchFamily="18" charset="0"/>
              </a:rPr>
              <a:t>This method is based on the water balance equation of the rainfall in a known interval of time </a:t>
            </a:r>
            <a:r>
              <a:rPr lang="en-US" dirty="0">
                <a:latin typeface="Georgia" panose="02040502050405020303" pitchFamily="18" charset="0"/>
                <a:sym typeface="Symbol" panose="05050102010706020507" pitchFamily="18" charset="2"/>
              </a:rPr>
              <a:t>t, which can be expressed as</a:t>
            </a:r>
            <a:endParaRPr lang="en-US" dirty="0">
              <a:latin typeface="Georgia" panose="02040502050405020303" pitchFamily="18" charset="0"/>
            </a:endParaRPr>
          </a:p>
          <a:p>
            <a:pPr indent="231775"/>
            <a:endParaRPr lang="en-US" dirty="0">
              <a:latin typeface="Georgia" panose="02040502050405020303" pitchFamily="18" charset="0"/>
            </a:endParaRPr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5957800-25DA-4C56-8D97-203707D4AAAC}"/>
                  </a:ext>
                </a:extLst>
              </p:cNvPr>
              <p:cNvSpPr txBox="1"/>
              <p:nvPr/>
            </p:nvSpPr>
            <p:spPr>
              <a:xfrm>
                <a:off x="5310175" y="3152001"/>
                <a:ext cx="157164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𝑄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5957800-25DA-4C56-8D97-203707D4AA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0175" y="3152001"/>
                <a:ext cx="1571649" cy="276999"/>
              </a:xfrm>
              <a:prstGeom prst="rect">
                <a:avLst/>
              </a:prstGeom>
              <a:blipFill>
                <a:blip r:embed="rId2"/>
                <a:stretch>
                  <a:fillRect l="-2713" r="-3876" b="-326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78804BE-31DA-4498-8760-828AC53E6D0B}"/>
              </a:ext>
            </a:extLst>
          </p:cNvPr>
          <p:cNvCxnSpPr/>
          <p:nvPr/>
        </p:nvCxnSpPr>
        <p:spPr>
          <a:xfrm flipH="1">
            <a:off x="4752304" y="3429000"/>
            <a:ext cx="557871" cy="5634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7C2DAFBB-AACD-421D-80DC-DB5991DDF72B}"/>
              </a:ext>
            </a:extLst>
          </p:cNvPr>
          <p:cNvSpPr txBox="1"/>
          <p:nvPr/>
        </p:nvSpPr>
        <p:spPr>
          <a:xfrm>
            <a:off x="3558648" y="3948143"/>
            <a:ext cx="17515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Precipitation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1368233-40E8-4566-8E35-38D241C18244}"/>
              </a:ext>
            </a:extLst>
          </p:cNvPr>
          <p:cNvSpPr txBox="1"/>
          <p:nvPr/>
        </p:nvSpPr>
        <p:spPr>
          <a:xfrm>
            <a:off x="4752305" y="4656837"/>
            <a:ext cx="20247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Initial abstraction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A53E307-7BB9-428E-9D9E-BCCF153182C5}"/>
              </a:ext>
            </a:extLst>
          </p:cNvPr>
          <p:cNvCxnSpPr>
            <a:cxnSpLocks/>
          </p:cNvCxnSpPr>
          <p:nvPr/>
        </p:nvCxnSpPr>
        <p:spPr>
          <a:xfrm flipH="1">
            <a:off x="5653825" y="3429000"/>
            <a:ext cx="163239" cy="12278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F50BF043-A79C-43FF-B3B8-C54EA30333F1}"/>
              </a:ext>
            </a:extLst>
          </p:cNvPr>
          <p:cNvSpPr txBox="1"/>
          <p:nvPr/>
        </p:nvSpPr>
        <p:spPr>
          <a:xfrm>
            <a:off x="8004576" y="4656837"/>
            <a:ext cx="21826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Direct surface runoff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127A01E9-26D6-4766-968B-DE24330CD3BD}"/>
              </a:ext>
            </a:extLst>
          </p:cNvPr>
          <p:cNvCxnSpPr>
            <a:cxnSpLocks/>
          </p:cNvCxnSpPr>
          <p:nvPr/>
        </p:nvCxnSpPr>
        <p:spPr>
          <a:xfrm>
            <a:off x="6344724" y="3429000"/>
            <a:ext cx="432281" cy="19428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A52B1304-2D8A-4B02-80E4-E3B168596ECD}"/>
              </a:ext>
            </a:extLst>
          </p:cNvPr>
          <p:cNvSpPr txBox="1"/>
          <p:nvPr/>
        </p:nvSpPr>
        <p:spPr>
          <a:xfrm>
            <a:off x="5653825" y="5419313"/>
            <a:ext cx="3007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Cumulative infiltration excluding </a:t>
            </a:r>
            <a:r>
              <a:rPr lang="en-US" sz="1600" b="1" i="1" dirty="0" err="1"/>
              <a:t>I</a:t>
            </a:r>
            <a:r>
              <a:rPr lang="en-US" sz="1600" b="1" i="1" baseline="-25000" dirty="0" err="1"/>
              <a:t>a</a:t>
            </a:r>
            <a:endParaRPr lang="en-US" sz="1600" b="1" i="1" baseline="-25000" dirty="0"/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1020B43B-2B4D-4BE9-AD9B-CC9EAC7D8B15}"/>
              </a:ext>
            </a:extLst>
          </p:cNvPr>
          <p:cNvCxnSpPr>
            <a:cxnSpLocks/>
          </p:cNvCxnSpPr>
          <p:nvPr/>
        </p:nvCxnSpPr>
        <p:spPr>
          <a:xfrm>
            <a:off x="6902595" y="3402663"/>
            <a:ext cx="1661856" cy="12220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C6911773-0C11-4A00-9C11-D8DB7641E13E}"/>
              </a:ext>
            </a:extLst>
          </p:cNvPr>
          <p:cNvSpPr/>
          <p:nvPr/>
        </p:nvSpPr>
        <p:spPr>
          <a:xfrm>
            <a:off x="9498168" y="3152001"/>
            <a:ext cx="521595" cy="33405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797707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ACE7F61-28CB-448C-9D85-F1C8B3354449}"/>
              </a:ext>
            </a:extLst>
          </p:cNvPr>
          <p:cNvSpPr txBox="1"/>
          <p:nvPr/>
        </p:nvSpPr>
        <p:spPr>
          <a:xfrm>
            <a:off x="1808476" y="231820"/>
            <a:ext cx="993705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Georgia" panose="02040502050405020303" pitchFamily="18" charset="0"/>
              </a:rPr>
              <a:t>SCS-CN method </a:t>
            </a:r>
          </a:p>
          <a:p>
            <a:endParaRPr lang="en-US" dirty="0"/>
          </a:p>
          <a:p>
            <a:pPr indent="231775"/>
            <a:r>
              <a:rPr lang="en-US" dirty="0">
                <a:latin typeface="Georgia" panose="02040502050405020303" pitchFamily="18" charset="0"/>
              </a:rPr>
              <a:t>Two other concepts are also used with eq. 1 </a:t>
            </a:r>
          </a:p>
          <a:p>
            <a:pPr indent="231775"/>
            <a:endParaRPr lang="en-US" dirty="0">
              <a:latin typeface="Georgia" panose="02040502050405020303" pitchFamily="18" charset="0"/>
            </a:endParaRPr>
          </a:p>
          <a:p>
            <a:pPr marL="400050" indent="-400050">
              <a:buAutoNum type="romanLcParenBoth"/>
            </a:pPr>
            <a:r>
              <a:rPr lang="en-US" dirty="0">
                <a:latin typeface="Georgia" panose="02040502050405020303" pitchFamily="18" charset="0"/>
              </a:rPr>
              <a:t>The ratio of actual amount of direct runoff (</a:t>
            </a:r>
            <a:r>
              <a:rPr lang="en-US" i="1" dirty="0">
                <a:latin typeface="Georgia" panose="02040502050405020303" pitchFamily="18" charset="0"/>
              </a:rPr>
              <a:t>Q</a:t>
            </a:r>
            <a:r>
              <a:rPr lang="en-US" dirty="0">
                <a:latin typeface="Georgia" panose="02040502050405020303" pitchFamily="18" charset="0"/>
              </a:rPr>
              <a:t>) to maximum potential runoff (= </a:t>
            </a:r>
            <a:r>
              <a:rPr lang="en-US" i="1" dirty="0">
                <a:latin typeface="Georgia" panose="02040502050405020303" pitchFamily="18" charset="0"/>
              </a:rPr>
              <a:t>P – </a:t>
            </a:r>
            <a:r>
              <a:rPr lang="en-US" i="1" dirty="0" err="1">
                <a:latin typeface="Georgia" panose="02040502050405020303" pitchFamily="18" charset="0"/>
              </a:rPr>
              <a:t>I</a:t>
            </a:r>
            <a:r>
              <a:rPr lang="en-US" baseline="-25000" dirty="0" err="1">
                <a:latin typeface="Georgia" panose="02040502050405020303" pitchFamily="18" charset="0"/>
              </a:rPr>
              <a:t>a</a:t>
            </a:r>
            <a:r>
              <a:rPr lang="en-US" dirty="0">
                <a:latin typeface="Georgia" panose="02040502050405020303" pitchFamily="18" charset="0"/>
              </a:rPr>
              <a:t>) is equal to the ratio of actual infiltration (F) to the potential retention (or infiltration), S. </a:t>
            </a:r>
          </a:p>
          <a:p>
            <a:pPr marL="400050" indent="-400050">
              <a:buAutoNum type="romanLcParenBoth"/>
            </a:pPr>
            <a:endParaRPr lang="en-US" dirty="0">
              <a:latin typeface="Georgia" panose="02040502050405020303" pitchFamily="18" charset="0"/>
            </a:endParaRPr>
          </a:p>
          <a:p>
            <a:pPr marL="400050" indent="-400050">
              <a:buAutoNum type="romanLcParenBoth"/>
            </a:pPr>
            <a:endParaRPr lang="en-US" dirty="0">
              <a:latin typeface="Georgia" panose="02040502050405020303" pitchFamily="18" charset="0"/>
            </a:endParaRPr>
          </a:p>
          <a:p>
            <a:pPr marL="400050" indent="-400050">
              <a:buAutoNum type="romanLcParenBoth"/>
            </a:pPr>
            <a:endParaRPr lang="en-US" dirty="0">
              <a:latin typeface="Georgia" panose="02040502050405020303" pitchFamily="18" charset="0"/>
            </a:endParaRPr>
          </a:p>
          <a:p>
            <a:pPr marL="400050" indent="-400050">
              <a:buAutoNum type="romanLcParenBoth"/>
            </a:pPr>
            <a:endParaRPr lang="en-US" dirty="0">
              <a:latin typeface="Georgia" panose="02040502050405020303" pitchFamily="18" charset="0"/>
            </a:endParaRPr>
          </a:p>
          <a:p>
            <a:pPr marL="400050" indent="-400050">
              <a:buAutoNum type="romanLcParenBoth"/>
            </a:pPr>
            <a:endParaRPr lang="en-US" dirty="0">
              <a:latin typeface="Georgia" panose="02040502050405020303" pitchFamily="18" charset="0"/>
            </a:endParaRPr>
          </a:p>
          <a:p>
            <a:pPr marL="400050" indent="-400050">
              <a:buAutoNum type="romanLcParenBoth"/>
            </a:pPr>
            <a:endParaRPr lang="en-US" dirty="0">
              <a:latin typeface="Georgia" panose="02040502050405020303" pitchFamily="18" charset="0"/>
            </a:endParaRPr>
          </a:p>
          <a:p>
            <a:pPr marL="400050" indent="-400050">
              <a:buAutoNum type="romanLcParenBoth"/>
            </a:pPr>
            <a:endParaRPr lang="en-US" dirty="0">
              <a:latin typeface="Georgia" panose="02040502050405020303" pitchFamily="18" charset="0"/>
            </a:endParaRPr>
          </a:p>
          <a:p>
            <a:pPr marL="400050" indent="-400050">
              <a:buAutoNum type="romanLcParenBoth"/>
            </a:pPr>
            <a:endParaRPr lang="en-US" dirty="0">
              <a:latin typeface="Georgia" panose="02040502050405020303" pitchFamily="18" charset="0"/>
            </a:endParaRPr>
          </a:p>
          <a:p>
            <a:pPr marL="400050" indent="-400050">
              <a:buAutoNum type="romanLcParenBoth"/>
            </a:pPr>
            <a:endParaRPr lang="en-US" dirty="0">
              <a:latin typeface="Georgia" panose="02040502050405020303" pitchFamily="18" charset="0"/>
            </a:endParaRPr>
          </a:p>
          <a:p>
            <a:pPr marL="400050" indent="-400050">
              <a:buAutoNum type="romanLcParenBoth"/>
            </a:pPr>
            <a:r>
              <a:rPr lang="en-US" dirty="0">
                <a:latin typeface="Georgia" panose="02040502050405020303" pitchFamily="18" charset="0"/>
              </a:rPr>
              <a:t>The amount of initial abstraction (</a:t>
            </a:r>
            <a:r>
              <a:rPr lang="en-US" dirty="0" err="1">
                <a:latin typeface="Georgia" panose="02040502050405020303" pitchFamily="18" charset="0"/>
              </a:rPr>
              <a:t>Ia</a:t>
            </a:r>
            <a:r>
              <a:rPr lang="en-US" dirty="0">
                <a:latin typeface="Georgia" panose="02040502050405020303" pitchFamily="18" charset="0"/>
              </a:rPr>
              <a:t>) is some fraction of the potential maximum retention (S). Thus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FABEF64-6F5C-45C4-A6A6-B70A53DF23A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311" t="6536" r="5062" b="59812"/>
          <a:stretch/>
        </p:blipFill>
        <p:spPr>
          <a:xfrm>
            <a:off x="8049297" y="2137892"/>
            <a:ext cx="3567448" cy="212528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75E8A8F-5F0D-4333-8BFC-0E183CDF63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321" t="38686" r="57468" b="48094"/>
          <a:stretch/>
        </p:blipFill>
        <p:spPr>
          <a:xfrm>
            <a:off x="2674512" y="2152380"/>
            <a:ext cx="2435370" cy="93997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EC51029-3F1F-40C4-ABB4-C7C8B0058EC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131" t="60728" r="59052" b="33613"/>
          <a:stretch/>
        </p:blipFill>
        <p:spPr>
          <a:xfrm>
            <a:off x="2674512" y="5102729"/>
            <a:ext cx="2097742" cy="600531"/>
          </a:xfrm>
          <a:prstGeom prst="rect">
            <a:avLst/>
          </a:prstGeom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90D87621-7355-4E23-ACDD-AABEFD85651E}"/>
              </a:ext>
            </a:extLst>
          </p:cNvPr>
          <p:cNvSpPr/>
          <p:nvPr/>
        </p:nvSpPr>
        <p:spPr>
          <a:xfrm>
            <a:off x="6968075" y="2397353"/>
            <a:ext cx="521595" cy="33405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2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E4C72139-E57D-490F-89B9-4EE7E9B8CCAE}"/>
              </a:ext>
            </a:extLst>
          </p:cNvPr>
          <p:cNvSpPr/>
          <p:nvPr/>
        </p:nvSpPr>
        <p:spPr>
          <a:xfrm>
            <a:off x="6898153" y="5235965"/>
            <a:ext cx="521595" cy="33405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249048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1AB287A-ACEE-4544-AAC6-A85388E2C062}"/>
              </a:ext>
            </a:extLst>
          </p:cNvPr>
          <p:cNvSpPr/>
          <p:nvPr/>
        </p:nvSpPr>
        <p:spPr>
          <a:xfrm>
            <a:off x="1824506" y="378477"/>
            <a:ext cx="98308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>
                <a:solidFill>
                  <a:srgbClr val="FF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Catchment characteristics</a:t>
            </a:r>
            <a:endParaRPr lang="en-US" sz="2400" u="sng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61DE85D-7972-4A58-8AD4-6BE50AC4D234}"/>
              </a:ext>
            </a:extLst>
          </p:cNvPr>
          <p:cNvSpPr/>
          <p:nvPr/>
        </p:nvSpPr>
        <p:spPr>
          <a:xfrm>
            <a:off x="1824506" y="1138535"/>
            <a:ext cx="971496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i="1" dirty="0">
                <a:solidFill>
                  <a:srgbClr val="333333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the area from which the </a:t>
            </a:r>
            <a:r>
              <a:rPr lang="en-US" sz="2000" i="1" dirty="0">
                <a:solidFill>
                  <a:srgbClr val="FF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surface runoff </a:t>
            </a:r>
            <a:r>
              <a:rPr lang="en-US" sz="2000" i="1" dirty="0">
                <a:solidFill>
                  <a:srgbClr val="333333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is derived</a:t>
            </a:r>
            <a:r>
              <a:rPr lang="en-US" sz="2000" dirty="0">
                <a:solidFill>
                  <a:srgbClr val="333333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. </a:t>
            </a:r>
          </a:p>
          <a:p>
            <a:endParaRPr lang="en-US" sz="2000" dirty="0">
              <a:solidFill>
                <a:srgbClr val="333333"/>
              </a:solidFill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r>
              <a:rPr lang="en-US" sz="2000" dirty="0">
                <a:solidFill>
                  <a:srgbClr val="333333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It is also known as the </a:t>
            </a:r>
            <a:r>
              <a:rPr lang="en-US" sz="2000" i="1" dirty="0">
                <a:solidFill>
                  <a:srgbClr val="FF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watershed area</a:t>
            </a:r>
            <a:r>
              <a:rPr lang="en-US" sz="2000" i="1" dirty="0">
                <a:solidFill>
                  <a:srgbClr val="333333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, </a:t>
            </a:r>
            <a:r>
              <a:rPr lang="en-US" sz="2000" i="1" dirty="0">
                <a:solidFill>
                  <a:srgbClr val="FF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drainage area</a:t>
            </a:r>
            <a:r>
              <a:rPr lang="en-US" sz="2000" i="1" dirty="0">
                <a:solidFill>
                  <a:srgbClr val="333333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, </a:t>
            </a:r>
            <a:r>
              <a:rPr lang="en-US" sz="2000" i="1" dirty="0">
                <a:solidFill>
                  <a:srgbClr val="FF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drainage basin</a:t>
            </a:r>
            <a:r>
              <a:rPr lang="en-US" sz="2000" dirty="0">
                <a:solidFill>
                  <a:srgbClr val="333333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 or simply </a:t>
            </a:r>
            <a:r>
              <a:rPr lang="en-US" sz="2000" i="1" dirty="0">
                <a:solidFill>
                  <a:srgbClr val="FF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basin</a:t>
            </a:r>
            <a:r>
              <a:rPr lang="en-US" sz="2000" dirty="0">
                <a:solidFill>
                  <a:srgbClr val="333333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 or </a:t>
            </a:r>
            <a:r>
              <a:rPr lang="en-US" sz="2000" i="1" dirty="0">
                <a:solidFill>
                  <a:srgbClr val="FF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catchment</a:t>
            </a:r>
            <a:r>
              <a:rPr lang="en-US" sz="2000" dirty="0">
                <a:solidFill>
                  <a:srgbClr val="333333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.</a:t>
            </a:r>
          </a:p>
          <a:p>
            <a:endParaRPr lang="en-US" sz="2000" dirty="0">
              <a:solidFill>
                <a:srgbClr val="333333"/>
              </a:solidFill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endParaRPr lang="en-US" sz="2000" dirty="0">
              <a:solidFill>
                <a:srgbClr val="333333"/>
              </a:solidFill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endParaRPr lang="en-US" sz="2000" dirty="0">
              <a:solidFill>
                <a:srgbClr val="333333"/>
              </a:solidFill>
              <a:effectLst/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endParaRPr lang="en-US" sz="2000" dirty="0">
              <a:solidFill>
                <a:srgbClr val="333333"/>
              </a:solidFill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AutoShape 2" descr="Related image">
            <a:extLst>
              <a:ext uri="{FF2B5EF4-FFF2-40B4-BE49-F238E27FC236}">
                <a16:creationId xmlns:a16="http://schemas.microsoft.com/office/drawing/2014/main" id="{A046FB65-6E15-4D7C-A9E1-D22A2985EC7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8" name="Picture 4" descr="Image result for watershed">
            <a:extLst>
              <a:ext uri="{FF2B5EF4-FFF2-40B4-BE49-F238E27FC236}">
                <a16:creationId xmlns:a16="http://schemas.microsoft.com/office/drawing/2014/main" id="{90047939-32D1-4FB1-B758-D64D43FCEF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901" y="2655375"/>
            <a:ext cx="4448040" cy="3861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0851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1C47564-70C4-439F-8A15-4EBFC30F0C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8149" y="4912281"/>
            <a:ext cx="9097985" cy="142580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ACE7F61-28CB-448C-9D85-F1C8B3354449}"/>
              </a:ext>
            </a:extLst>
          </p:cNvPr>
          <p:cNvSpPr txBox="1"/>
          <p:nvPr/>
        </p:nvSpPr>
        <p:spPr>
          <a:xfrm>
            <a:off x="1808476" y="115910"/>
            <a:ext cx="993705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Georgia" panose="02040502050405020303" pitchFamily="18" charset="0"/>
              </a:rPr>
              <a:t>SCS-CN method </a:t>
            </a:r>
          </a:p>
          <a:p>
            <a:pPr indent="231775"/>
            <a:r>
              <a:rPr lang="en-US" dirty="0">
                <a:latin typeface="Georgia" panose="02040502050405020303" pitchFamily="18" charset="0"/>
              </a:rPr>
              <a:t>Combining 2 &amp; 3 and using 1</a:t>
            </a:r>
          </a:p>
          <a:p>
            <a:pPr indent="231775"/>
            <a:endParaRPr lang="en-US" dirty="0">
              <a:latin typeface="Georgia" panose="02040502050405020303" pitchFamily="18" charset="0"/>
            </a:endParaRPr>
          </a:p>
          <a:p>
            <a:pPr indent="231775"/>
            <a:endParaRPr lang="en-US" dirty="0">
              <a:latin typeface="Georgia" panose="02040502050405020303" pitchFamily="18" charset="0"/>
            </a:endParaRPr>
          </a:p>
          <a:p>
            <a:pPr indent="231775"/>
            <a:endParaRPr lang="en-US" dirty="0">
              <a:latin typeface="Georgia" panose="02040502050405020303" pitchFamily="18" charset="0"/>
            </a:endParaRPr>
          </a:p>
          <a:p>
            <a:pPr indent="231775"/>
            <a:endParaRPr lang="en-US" dirty="0">
              <a:latin typeface="Georgia" panose="02040502050405020303" pitchFamily="18" charset="0"/>
            </a:endParaRPr>
          </a:p>
          <a:p>
            <a:pPr indent="231775"/>
            <a:endParaRPr lang="en-US" dirty="0">
              <a:latin typeface="Georgia" panose="02040502050405020303" pitchFamily="18" charset="0"/>
            </a:endParaRPr>
          </a:p>
          <a:p>
            <a:r>
              <a:rPr lang="en-US" dirty="0">
                <a:solidFill>
                  <a:srgbClr val="FF0000"/>
                </a:solidFill>
                <a:latin typeface="Georgia" panose="02040502050405020303" pitchFamily="18" charset="0"/>
              </a:rPr>
              <a:t>Curve Number (CN)</a:t>
            </a:r>
            <a:r>
              <a:rPr lang="en-US" dirty="0">
                <a:latin typeface="Georgia" panose="02040502050405020303" pitchFamily="18" charset="0"/>
              </a:rPr>
              <a:t>: The parameters </a:t>
            </a:r>
            <a:r>
              <a:rPr lang="en-US" i="1" dirty="0">
                <a:latin typeface="Georgia" panose="02040502050405020303" pitchFamily="18" charset="0"/>
              </a:rPr>
              <a:t>S</a:t>
            </a:r>
            <a:r>
              <a:rPr lang="en-US" dirty="0">
                <a:latin typeface="Georgia" panose="02040502050405020303" pitchFamily="18" charset="0"/>
              </a:rPr>
              <a:t> representing the potential maximum retention depends upon the soil-vegetation-land use complex of the catchment and also upon the antecedent soil moisture condition in the catchment just prior to the commencement of the rainfall event. The </a:t>
            </a:r>
            <a:r>
              <a:rPr lang="en-US" i="1" dirty="0">
                <a:latin typeface="Georgia" panose="02040502050405020303" pitchFamily="18" charset="0"/>
              </a:rPr>
              <a:t>S</a:t>
            </a:r>
            <a:r>
              <a:rPr lang="en-US" dirty="0">
                <a:latin typeface="Georgia" panose="02040502050405020303" pitchFamily="18" charset="0"/>
              </a:rPr>
              <a:t> in terms of </a:t>
            </a:r>
            <a:r>
              <a:rPr lang="en-US" i="1" dirty="0">
                <a:latin typeface="Georgia" panose="02040502050405020303" pitchFamily="18" charset="0"/>
              </a:rPr>
              <a:t>CN</a:t>
            </a:r>
            <a:r>
              <a:rPr lang="en-US" dirty="0">
                <a:latin typeface="Georgia" panose="02040502050405020303" pitchFamily="18" charset="0"/>
              </a:rPr>
              <a:t> is defined as: </a:t>
            </a:r>
          </a:p>
          <a:p>
            <a:pPr indent="231775"/>
            <a:endParaRPr lang="en-US" dirty="0">
              <a:latin typeface="Georgia" panose="02040502050405020303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6B45A56-7DB5-404D-B799-C29A3D2CC5A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021" t="72207" r="16171" b="9853"/>
          <a:stretch/>
        </p:blipFill>
        <p:spPr>
          <a:xfrm>
            <a:off x="2975020" y="854985"/>
            <a:ext cx="7408504" cy="110758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8A3A72A-38DA-4CDB-8296-BEB480B1FA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0175" y="3308369"/>
            <a:ext cx="5731098" cy="1656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840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1AB287A-ACEE-4544-AAC6-A85388E2C062}"/>
              </a:ext>
            </a:extLst>
          </p:cNvPr>
          <p:cNvSpPr/>
          <p:nvPr/>
        </p:nvSpPr>
        <p:spPr>
          <a:xfrm>
            <a:off x="1824506" y="236809"/>
            <a:ext cx="44238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>
                <a:solidFill>
                  <a:srgbClr val="FF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Catchment characteristics</a:t>
            </a:r>
            <a:endParaRPr lang="en-US" sz="2400" u="sng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AutoShape 2" descr="Related image">
            <a:extLst>
              <a:ext uri="{FF2B5EF4-FFF2-40B4-BE49-F238E27FC236}">
                <a16:creationId xmlns:a16="http://schemas.microsoft.com/office/drawing/2014/main" id="{A046FB65-6E15-4D7C-A9E1-D22A2985EC7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7A12C90-D34A-46B0-AC67-12B6BE1416E2}"/>
              </a:ext>
            </a:extLst>
          </p:cNvPr>
          <p:cNvSpPr/>
          <p:nvPr/>
        </p:nvSpPr>
        <p:spPr>
          <a:xfrm>
            <a:off x="1721476" y="945956"/>
            <a:ext cx="10139966" cy="9284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560"/>
              </a:lnSpc>
              <a:spcBef>
                <a:spcPts val="1800"/>
              </a:spcBef>
              <a:spcAft>
                <a:spcPts val="600"/>
              </a:spcAft>
            </a:pPr>
            <a:r>
              <a:rPr lang="en-US" b="1" i="1" dirty="0">
                <a:solidFill>
                  <a:srgbClr val="FF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Stream Order</a:t>
            </a:r>
            <a:endParaRPr lang="en-US" sz="1400" b="1" i="1" dirty="0">
              <a:solidFill>
                <a:srgbClr val="FF0000"/>
              </a:solidFill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solidFill>
                  <a:srgbClr val="333333"/>
                </a:solidFill>
                <a:latin typeface="Georgia" panose="02040502050405020303" pitchFamily="18" charset="0"/>
                <a:ea typeface="Calibri" panose="020F0502020204030204" pitchFamily="34" charset="0"/>
                <a:cs typeface="Simplified Arabic" panose="02020603050405020304" pitchFamily="18" charset="-78"/>
              </a:rPr>
              <a:t>The classification reflecting the degree of branching or bifurcation of stream channels within a basin. </a:t>
            </a:r>
            <a:endParaRPr lang="en-US" dirty="0"/>
          </a:p>
        </p:txBody>
      </p:sp>
      <p:pic>
        <p:nvPicPr>
          <p:cNvPr id="2050" name="Picture 2" descr="Related image">
            <a:extLst>
              <a:ext uri="{FF2B5EF4-FFF2-40B4-BE49-F238E27FC236}">
                <a16:creationId xmlns:a16="http://schemas.microsoft.com/office/drawing/2014/main" id="{E9DD3F08-E73B-4A9F-A727-443C3CF6A9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0209" y="1874415"/>
            <a:ext cx="4762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A4964A0-E2AA-47C7-BB26-EB31BA8D8E73}"/>
              </a:ext>
            </a:extLst>
          </p:cNvPr>
          <p:cNvSpPr/>
          <p:nvPr/>
        </p:nvSpPr>
        <p:spPr>
          <a:xfrm>
            <a:off x="1824506" y="5060209"/>
            <a:ext cx="100369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333333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The smallest drainage channels near their origin are grouped under Order 1. When two channels of Order 1 meet, a channel of Order 2 is formed. Similarly, when two channels of Order 2 meet, a channel of Order 3 is formed and so on. Thus, the order of the main stream indicates the extent of branching in the catchment area. It is dimensionless.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0976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1AB287A-ACEE-4544-AAC6-A85388E2C062}"/>
              </a:ext>
            </a:extLst>
          </p:cNvPr>
          <p:cNvSpPr/>
          <p:nvPr/>
        </p:nvSpPr>
        <p:spPr>
          <a:xfrm>
            <a:off x="1824506" y="236809"/>
            <a:ext cx="44238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>
                <a:solidFill>
                  <a:srgbClr val="FF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Catchment characteristics</a:t>
            </a:r>
            <a:endParaRPr lang="en-US" sz="2400" u="sng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AutoShape 2" descr="Related image">
            <a:extLst>
              <a:ext uri="{FF2B5EF4-FFF2-40B4-BE49-F238E27FC236}">
                <a16:creationId xmlns:a16="http://schemas.microsoft.com/office/drawing/2014/main" id="{A046FB65-6E15-4D7C-A9E1-D22A2985EC7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4" name="Picture 2" descr="Strahler stream ordering method">
            <a:extLst>
              <a:ext uri="{FF2B5EF4-FFF2-40B4-BE49-F238E27FC236}">
                <a16:creationId xmlns:a16="http://schemas.microsoft.com/office/drawing/2014/main" id="{53DF3AE8-1418-41DE-8401-0701EF8291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7848" y="2078418"/>
            <a:ext cx="3138152" cy="342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Shreve stream ordering method">
            <a:extLst>
              <a:ext uri="{FF2B5EF4-FFF2-40B4-BE49-F238E27FC236}">
                <a16:creationId xmlns:a16="http://schemas.microsoft.com/office/drawing/2014/main" id="{35CE1597-47CF-435E-A9FE-BEEBD6CBB3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3429" y="2066611"/>
            <a:ext cx="3138153" cy="3426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5EAD3E3-400D-4B82-AD7D-B9E6C5B532BD}"/>
              </a:ext>
            </a:extLst>
          </p:cNvPr>
          <p:cNvSpPr/>
          <p:nvPr/>
        </p:nvSpPr>
        <p:spPr>
          <a:xfrm>
            <a:off x="1854692" y="890068"/>
            <a:ext cx="10139966" cy="5102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560"/>
              </a:lnSpc>
              <a:spcBef>
                <a:spcPts val="1800"/>
              </a:spcBef>
              <a:spcAft>
                <a:spcPts val="600"/>
              </a:spcAft>
            </a:pPr>
            <a:r>
              <a:rPr lang="en-US" dirty="0">
                <a:solidFill>
                  <a:srgbClr val="333333"/>
                </a:solidFill>
                <a:latin typeface="Georgia" panose="02040502050405020303" pitchFamily="18" charset="0"/>
              </a:rPr>
              <a:t>There are two method you can use to assign orders, these are the methods proposed by Strahler (1957) and Shreve (1966)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4254A76-785D-4225-9EB6-C519B7F657EF}"/>
              </a:ext>
            </a:extLst>
          </p:cNvPr>
          <p:cNvSpPr/>
          <p:nvPr/>
        </p:nvSpPr>
        <p:spPr>
          <a:xfrm>
            <a:off x="2772597" y="5598600"/>
            <a:ext cx="35086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Lucida Grande"/>
              </a:rPr>
              <a:t>Strahler stream ordering method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75CE954-0D04-4FD3-A9C1-1D4C1C9C6506}"/>
              </a:ext>
            </a:extLst>
          </p:cNvPr>
          <p:cNvSpPr/>
          <p:nvPr/>
        </p:nvSpPr>
        <p:spPr>
          <a:xfrm>
            <a:off x="7049034" y="5598600"/>
            <a:ext cx="34107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4D4D4D"/>
                </a:solidFill>
                <a:latin typeface="Lucida Grande"/>
              </a:rPr>
              <a:t>Shreve stream ordering method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8608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1AB287A-ACEE-4544-AAC6-A85388E2C062}"/>
              </a:ext>
            </a:extLst>
          </p:cNvPr>
          <p:cNvSpPr/>
          <p:nvPr/>
        </p:nvSpPr>
        <p:spPr>
          <a:xfrm>
            <a:off x="1824506" y="236809"/>
            <a:ext cx="44238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>
                <a:solidFill>
                  <a:srgbClr val="FF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Catchment characteristics</a:t>
            </a:r>
            <a:endParaRPr lang="en-US" sz="2400" u="sng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AutoShape 2" descr="Related image">
            <a:extLst>
              <a:ext uri="{FF2B5EF4-FFF2-40B4-BE49-F238E27FC236}">
                <a16:creationId xmlns:a16="http://schemas.microsoft.com/office/drawing/2014/main" id="{A046FB65-6E15-4D7C-A9E1-D22A2985EC7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2D208C1-920B-447B-96BA-39EEF0C81D0F}"/>
              </a:ext>
            </a:extLst>
          </p:cNvPr>
          <p:cNvSpPr/>
          <p:nvPr/>
        </p:nvSpPr>
        <p:spPr>
          <a:xfrm>
            <a:off x="1824505" y="1016083"/>
            <a:ext cx="1011420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Drainage density</a:t>
            </a:r>
            <a:r>
              <a:rPr lang="en-US" dirty="0">
                <a:solidFill>
                  <a:srgbClr val="333333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 is the total length of all the streams and rivers in a drainage basin divided by the total area of the drainage basin. </a:t>
            </a:r>
          </a:p>
          <a:p>
            <a:endParaRPr lang="en-US" dirty="0">
              <a:solidFill>
                <a:srgbClr val="333333"/>
              </a:solidFill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r>
              <a:rPr lang="en-US" dirty="0">
                <a:solidFill>
                  <a:srgbClr val="333333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It is a measure of how well or how poorly a watershed is drained by stream channels. </a:t>
            </a:r>
          </a:p>
          <a:p>
            <a:endParaRPr lang="en-US" dirty="0">
              <a:solidFill>
                <a:srgbClr val="333333"/>
              </a:solidFill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r>
              <a:rPr lang="en-US" dirty="0">
                <a:solidFill>
                  <a:srgbClr val="333333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Low-drainage density indicates poor drainage conditions.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098" name="Picture 2" descr="Related image">
            <a:extLst>
              <a:ext uri="{FF2B5EF4-FFF2-40B4-BE49-F238E27FC236}">
                <a16:creationId xmlns:a16="http://schemas.microsoft.com/office/drawing/2014/main" id="{9D6691AE-27D0-4D10-BCD4-6547C4D91B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5" t="2730" r="2231" b="2726"/>
          <a:stretch/>
        </p:blipFill>
        <p:spPr bwMode="auto">
          <a:xfrm>
            <a:off x="4623515" y="2936383"/>
            <a:ext cx="5177308" cy="3847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6263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1AB287A-ACEE-4544-AAC6-A85388E2C062}"/>
              </a:ext>
            </a:extLst>
          </p:cNvPr>
          <p:cNvSpPr/>
          <p:nvPr/>
        </p:nvSpPr>
        <p:spPr>
          <a:xfrm>
            <a:off x="1824506" y="236809"/>
            <a:ext cx="44238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>
                <a:solidFill>
                  <a:srgbClr val="FF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Catchment characteristics</a:t>
            </a:r>
            <a:endParaRPr lang="en-US" sz="2400" u="sng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AutoShape 2" descr="Related image">
            <a:extLst>
              <a:ext uri="{FF2B5EF4-FFF2-40B4-BE49-F238E27FC236}">
                <a16:creationId xmlns:a16="http://schemas.microsoft.com/office/drawing/2014/main" id="{A046FB65-6E15-4D7C-A9E1-D22A2985EC7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2D208C1-920B-447B-96BA-39EEF0C81D0F}"/>
              </a:ext>
            </a:extLst>
          </p:cNvPr>
          <p:cNvSpPr/>
          <p:nvPr/>
        </p:nvSpPr>
        <p:spPr>
          <a:xfrm>
            <a:off x="1824505" y="1016083"/>
            <a:ext cx="7548095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  <a:latin typeface="Georgia" panose="02040502050405020303" pitchFamily="18" charset="0"/>
              </a:rPr>
              <a:t>Length of Stream</a:t>
            </a:r>
          </a:p>
          <a:p>
            <a:pPr indent="231775"/>
            <a:r>
              <a:rPr lang="en-US" dirty="0">
                <a:solidFill>
                  <a:srgbClr val="333333"/>
                </a:solidFill>
                <a:latin typeface="Georgia" panose="02040502050405020303" pitchFamily="18" charset="0"/>
              </a:rPr>
              <a:t>The length measured along the main stream from the catchment outlet to the remotest point on the catchment boundary is called the length of the stream or watershed length. </a:t>
            </a:r>
          </a:p>
          <a:p>
            <a:endParaRPr lang="en-US" dirty="0">
              <a:solidFill>
                <a:srgbClr val="333333"/>
              </a:solidFill>
              <a:latin typeface="Georgia" panose="02040502050405020303" pitchFamily="18" charset="0"/>
            </a:endParaRPr>
          </a:p>
          <a:p>
            <a:r>
              <a:rPr lang="en-US" dirty="0">
                <a:solidFill>
                  <a:srgbClr val="333333"/>
                </a:solidFill>
                <a:latin typeface="Georgia" panose="02040502050405020303" pitchFamily="18" charset="0"/>
              </a:rPr>
              <a:t>Naturally, the unit is expressed in meters.</a:t>
            </a:r>
          </a:p>
          <a:p>
            <a:endParaRPr lang="en-US" dirty="0">
              <a:solidFill>
                <a:srgbClr val="333333"/>
              </a:solidFill>
              <a:latin typeface="Georgia" panose="02040502050405020303" pitchFamily="18" charset="0"/>
            </a:endParaRPr>
          </a:p>
          <a:p>
            <a:endParaRPr lang="en-US" dirty="0">
              <a:solidFill>
                <a:srgbClr val="333333"/>
              </a:solidFill>
              <a:latin typeface="Georgia" panose="02040502050405020303" pitchFamily="18" charset="0"/>
            </a:endParaRPr>
          </a:p>
          <a:p>
            <a:r>
              <a:rPr lang="en-US" i="1" dirty="0">
                <a:solidFill>
                  <a:srgbClr val="FF0000"/>
                </a:solidFill>
                <a:latin typeface="Georgia" panose="02040502050405020303" pitchFamily="18" charset="0"/>
              </a:rPr>
              <a:t>Form Factor of Catchment Area</a:t>
            </a:r>
          </a:p>
          <a:p>
            <a:pPr indent="231775"/>
            <a:r>
              <a:rPr lang="en-US" dirty="0">
                <a:solidFill>
                  <a:srgbClr val="333333"/>
                </a:solidFill>
                <a:latin typeface="Georgia" panose="02040502050405020303" pitchFamily="18" charset="0"/>
              </a:rPr>
              <a:t>Form factor is defined as the ratio of the catchment area to the square of its length of the main stream. It is dimensionless</a:t>
            </a:r>
          </a:p>
          <a:p>
            <a:pPr indent="231775"/>
            <a:endParaRPr lang="en-US" dirty="0">
              <a:solidFill>
                <a:srgbClr val="333333"/>
              </a:solidFill>
              <a:latin typeface="Georgia" panose="02040502050405020303" pitchFamily="18" charset="0"/>
            </a:endParaRPr>
          </a:p>
          <a:p>
            <a:pPr indent="231775"/>
            <a:endParaRPr lang="en-US" dirty="0">
              <a:solidFill>
                <a:srgbClr val="333333"/>
              </a:solidFill>
              <a:latin typeface="Georgia" panose="02040502050405020303" pitchFamily="18" charset="0"/>
            </a:endParaRPr>
          </a:p>
          <a:p>
            <a:r>
              <a:rPr lang="en-US" i="1" dirty="0">
                <a:solidFill>
                  <a:srgbClr val="FF0000"/>
                </a:solidFill>
                <a:latin typeface="Georgia" panose="02040502050405020303" pitchFamily="18" charset="0"/>
              </a:rPr>
              <a:t>Circularity Ratio</a:t>
            </a:r>
          </a:p>
          <a:p>
            <a:pPr indent="228600"/>
            <a:r>
              <a:rPr lang="en-US" dirty="0">
                <a:solidFill>
                  <a:srgbClr val="333333"/>
                </a:solidFill>
                <a:latin typeface="Georgia" panose="02040502050405020303" pitchFamily="18" charset="0"/>
              </a:rPr>
              <a:t>Circularity ratio represents how a shape is similar to a circle. It is the ratio of the area of a shape to the shape’s perimeter square. It is dimensionless.</a:t>
            </a:r>
          </a:p>
          <a:p>
            <a:pPr indent="231775"/>
            <a:endParaRPr lang="en-US" dirty="0">
              <a:solidFill>
                <a:srgbClr val="333333"/>
              </a:solidFill>
              <a:latin typeface="Georgia" panose="02040502050405020303" pitchFamily="18" charset="0"/>
            </a:endParaRPr>
          </a:p>
        </p:txBody>
      </p:sp>
      <p:pic>
        <p:nvPicPr>
          <p:cNvPr id="5124" name="Picture 4" descr="Image result for Circularity Ratio">
            <a:extLst>
              <a:ext uri="{FF2B5EF4-FFF2-40B4-BE49-F238E27FC236}">
                <a16:creationId xmlns:a16="http://schemas.microsoft.com/office/drawing/2014/main" id="{E9888494-82F9-4D2A-BE3D-A3B6A5C15D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0" t="3080" r="5114" b="32875"/>
          <a:stretch/>
        </p:blipFill>
        <p:spPr bwMode="auto">
          <a:xfrm>
            <a:off x="9533965" y="4621307"/>
            <a:ext cx="2191871" cy="2061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6866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1AB287A-ACEE-4544-AAC6-A85388E2C062}"/>
              </a:ext>
            </a:extLst>
          </p:cNvPr>
          <p:cNvSpPr/>
          <p:nvPr/>
        </p:nvSpPr>
        <p:spPr>
          <a:xfrm>
            <a:off x="1824506" y="236809"/>
            <a:ext cx="44238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>
                <a:solidFill>
                  <a:srgbClr val="FF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Catchment characteristics</a:t>
            </a:r>
            <a:endParaRPr lang="en-US" sz="2400" u="sng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AutoShape 2" descr="Related image">
            <a:extLst>
              <a:ext uri="{FF2B5EF4-FFF2-40B4-BE49-F238E27FC236}">
                <a16:creationId xmlns:a16="http://schemas.microsoft.com/office/drawing/2014/main" id="{A046FB65-6E15-4D7C-A9E1-D22A2985EC7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C91C120-01E6-431A-97D6-BFF3EFCC0D31}"/>
              </a:ext>
            </a:extLst>
          </p:cNvPr>
          <p:cNvSpPr/>
          <p:nvPr/>
        </p:nvSpPr>
        <p:spPr>
          <a:xfrm>
            <a:off x="1824505" y="923367"/>
            <a:ext cx="10024057" cy="9284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560"/>
              </a:lnSpc>
              <a:spcBef>
                <a:spcPts val="1800"/>
              </a:spcBef>
              <a:spcAft>
                <a:spcPts val="600"/>
              </a:spcAft>
            </a:pPr>
            <a:r>
              <a:rPr lang="en-US" b="1" i="1" dirty="0">
                <a:solidFill>
                  <a:srgbClr val="FF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Elongation Ratio of the Catchment Area</a:t>
            </a:r>
            <a:endParaRPr lang="en-US" sz="1400" b="1" i="1" dirty="0">
              <a:solidFill>
                <a:srgbClr val="FF0000"/>
              </a:solidFill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31775"/>
            <a:r>
              <a:rPr lang="en-US" i="1" dirty="0">
                <a:solidFill>
                  <a:srgbClr val="333333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The elongation ratio</a:t>
            </a:r>
            <a:r>
              <a:rPr lang="en-US" dirty="0">
                <a:solidFill>
                  <a:srgbClr val="333333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 of a catchment area is defined as the diameter of a circle whose area is equal to the catchment area divided by the length of the basin. It is dimensionless.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146" name="Picture 2" descr="Image result for Elongation Ratio of the Catchment Area">
            <a:extLst>
              <a:ext uri="{FF2B5EF4-FFF2-40B4-BE49-F238E27FC236}">
                <a16:creationId xmlns:a16="http://schemas.microsoft.com/office/drawing/2014/main" id="{265FFAD1-5D35-4138-9017-E1464835A7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2088" y="2076719"/>
            <a:ext cx="6097676" cy="4624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6562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1AB287A-ACEE-4544-AAC6-A85388E2C062}"/>
              </a:ext>
            </a:extLst>
          </p:cNvPr>
          <p:cNvSpPr/>
          <p:nvPr/>
        </p:nvSpPr>
        <p:spPr>
          <a:xfrm>
            <a:off x="1824506" y="236809"/>
            <a:ext cx="44238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>
                <a:solidFill>
                  <a:srgbClr val="FF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Catchment characteristics</a:t>
            </a:r>
            <a:endParaRPr lang="en-US" sz="2400" u="sng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AutoShape 2" descr="Related image">
            <a:extLst>
              <a:ext uri="{FF2B5EF4-FFF2-40B4-BE49-F238E27FC236}">
                <a16:creationId xmlns:a16="http://schemas.microsoft.com/office/drawing/2014/main" id="{A046FB65-6E15-4D7C-A9E1-D22A2985EC7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C91C120-01E6-431A-97D6-BFF3EFCC0D31}"/>
              </a:ext>
            </a:extLst>
          </p:cNvPr>
          <p:cNvSpPr/>
          <p:nvPr/>
        </p:nvSpPr>
        <p:spPr>
          <a:xfrm>
            <a:off x="1824505" y="923367"/>
            <a:ext cx="10024057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>
                <a:solidFill>
                  <a:srgbClr val="FF0000"/>
                </a:solidFill>
              </a:rPr>
              <a:t>Shape Factor</a:t>
            </a:r>
          </a:p>
          <a:p>
            <a:r>
              <a:rPr lang="en-US" i="1" dirty="0"/>
              <a:t>The shape factor</a:t>
            </a:r>
            <a:r>
              <a:rPr lang="en-US" dirty="0"/>
              <a:t> is the ratio of the square of the watershed length and the watershed area. It is dimensionless.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b="1" i="1" dirty="0">
              <a:solidFill>
                <a:srgbClr val="FF0000"/>
              </a:solidFill>
            </a:endParaRPr>
          </a:p>
          <a:p>
            <a:r>
              <a:rPr lang="en-US" b="1" i="1" dirty="0">
                <a:solidFill>
                  <a:srgbClr val="FF0000"/>
                </a:solidFill>
              </a:rPr>
              <a:t>Relief of Catchment Area</a:t>
            </a:r>
          </a:p>
          <a:p>
            <a:pPr indent="231775"/>
            <a:r>
              <a:rPr lang="en-US" i="1" dirty="0"/>
              <a:t>The relief of a catchment area</a:t>
            </a:r>
            <a:r>
              <a:rPr lang="en-US" dirty="0"/>
              <a:t> may be defined as the difference in elevations between the highest point on the ridge line and the basin outlet. The units would be expressed in meters.</a:t>
            </a:r>
          </a:p>
          <a:p>
            <a:endParaRPr lang="en-US" dirty="0"/>
          </a:p>
        </p:txBody>
      </p:sp>
      <p:pic>
        <p:nvPicPr>
          <p:cNvPr id="8194" name="Picture 2" descr="Image result for shape factor of watershed">
            <a:extLst>
              <a:ext uri="{FF2B5EF4-FFF2-40B4-BE49-F238E27FC236}">
                <a16:creationId xmlns:a16="http://schemas.microsoft.com/office/drawing/2014/main" id="{5DB46BD9-F22F-43F6-A920-FCB810AC92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3056" y="1972815"/>
            <a:ext cx="5795320" cy="2912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3071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essed Leaves design template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sed leaves design slides.potx" id="{52E147E3-7E0E-44E0-9BD6-25CC694BF887}" vid="{C1468303-3FD2-4BA9-848D-643974E470D9}"/>
    </a:ext>
  </a:extLst>
</a:theme>
</file>

<file path=ppt/theme/theme2.xml><?xml version="1.0" encoding="utf-8"?>
<a:theme xmlns:a="http://schemas.openxmlformats.org/drawingml/2006/main" name="Office Theme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EFED04C-AD43-4E06-AD63-36D8B5E83787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40262f94-9f35-4ac3-9a90-690165a166b7"/>
    <ds:schemaRef ds:uri="a4f35948-e619-41b3-aa29-22878b09cfd2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B0710C29-A897-44AD-9F83-BE5F874C2AE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DEB5BEE-6806-4BF1-A9A7-4B4A72C0C6E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Pressed leaves design slides(2)</Template>
  <TotalTime>427</TotalTime>
  <Words>1175</Words>
  <Application>Microsoft Office PowerPoint</Application>
  <PresentationFormat>Widescreen</PresentationFormat>
  <Paragraphs>303</Paragraphs>
  <Slides>30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43" baseType="lpstr">
      <vt:lpstr>Arial</vt:lpstr>
      <vt:lpstr>Calibri</vt:lpstr>
      <vt:lpstr>Calibri Light</vt:lpstr>
      <vt:lpstr>Cambria Math</vt:lpstr>
      <vt:lpstr>Century Gothic</vt:lpstr>
      <vt:lpstr>Georgia</vt:lpstr>
      <vt:lpstr>Lucida Grande</vt:lpstr>
      <vt:lpstr>Simplified Arabic</vt:lpstr>
      <vt:lpstr>Symbol</vt:lpstr>
      <vt:lpstr>Times New Roman</vt:lpstr>
      <vt:lpstr>Verdana</vt:lpstr>
      <vt:lpstr>Wingdings 2</vt:lpstr>
      <vt:lpstr>Pressed Leaves design 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Alaa</dc:creator>
  <cp:lastModifiedBy>Alaa</cp:lastModifiedBy>
  <cp:revision>35</cp:revision>
  <dcterms:created xsi:type="dcterms:W3CDTF">2017-11-14T15:00:18Z</dcterms:created>
  <dcterms:modified xsi:type="dcterms:W3CDTF">2017-11-22T06:32:17Z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74065700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